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6" r:id="rId13"/>
    <p:sldId id="267" r:id="rId14"/>
    <p:sldId id="269" r:id="rId15"/>
    <p:sldId id="271" r:id="rId16"/>
    <p:sldId id="272" r:id="rId17"/>
    <p:sldId id="274" r:id="rId18"/>
    <p:sldId id="273" r:id="rId19"/>
    <p:sldId id="275" r:id="rId20"/>
    <p:sldId id="270" r:id="rId21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607"/>
    <a:srgbClr val="050507"/>
    <a:srgbClr val="698E9B"/>
    <a:srgbClr val="5E8EA6"/>
    <a:srgbClr val="6392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7F01-3112-47C4-909A-7B44B399FE52}" type="datetimeFigureOut">
              <a:rPr lang="en-CA" smtClean="0"/>
              <a:pPr/>
              <a:t>22/03/2011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AD30-5E33-45A6-8868-2DB5C3161A0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7F01-3112-47C4-909A-7B44B399FE52}" type="datetimeFigureOut">
              <a:rPr lang="en-CA" smtClean="0"/>
              <a:pPr/>
              <a:t>22/03/2011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AD30-5E33-45A6-8868-2DB5C3161A0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7F01-3112-47C4-909A-7B44B399FE52}" type="datetimeFigureOut">
              <a:rPr lang="en-CA" smtClean="0"/>
              <a:pPr/>
              <a:t>22/03/2011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AD30-5E33-45A6-8868-2DB5C3161A0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7F01-3112-47C4-909A-7B44B399FE52}" type="datetimeFigureOut">
              <a:rPr lang="en-CA" smtClean="0"/>
              <a:pPr/>
              <a:t>22/03/2011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AD30-5E33-45A6-8868-2DB5C3161A0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7F01-3112-47C4-909A-7B44B399FE52}" type="datetimeFigureOut">
              <a:rPr lang="en-CA" smtClean="0"/>
              <a:pPr/>
              <a:t>22/03/2011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AD30-5E33-45A6-8868-2DB5C3161A0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7F01-3112-47C4-909A-7B44B399FE52}" type="datetimeFigureOut">
              <a:rPr lang="en-CA" smtClean="0"/>
              <a:pPr/>
              <a:t>22/03/2011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AD30-5E33-45A6-8868-2DB5C3161A0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7F01-3112-47C4-909A-7B44B399FE52}" type="datetimeFigureOut">
              <a:rPr lang="en-CA" smtClean="0"/>
              <a:pPr/>
              <a:t>22/03/2011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AD30-5E33-45A6-8868-2DB5C3161A0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7F01-3112-47C4-909A-7B44B399FE52}" type="datetimeFigureOut">
              <a:rPr lang="en-CA" smtClean="0"/>
              <a:pPr/>
              <a:t>22/03/2011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AD30-5E33-45A6-8868-2DB5C3161A0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7F01-3112-47C4-909A-7B44B399FE52}" type="datetimeFigureOut">
              <a:rPr lang="en-CA" smtClean="0"/>
              <a:pPr/>
              <a:t>22/03/2011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AD30-5E33-45A6-8868-2DB5C3161A0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7F01-3112-47C4-909A-7B44B399FE52}" type="datetimeFigureOut">
              <a:rPr lang="en-CA" smtClean="0"/>
              <a:pPr/>
              <a:t>22/03/2011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AD30-5E33-45A6-8868-2DB5C3161A0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7F01-3112-47C4-909A-7B44B399FE52}" type="datetimeFigureOut">
              <a:rPr lang="en-CA" smtClean="0"/>
              <a:pPr/>
              <a:t>22/03/2011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AD30-5E33-45A6-8868-2DB5C3161A0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7F01-3112-47C4-909A-7B44B399FE52}" type="datetimeFigureOut">
              <a:rPr lang="en-CA" smtClean="0"/>
              <a:pPr/>
              <a:t>22/03/2011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7AD30-5E33-45A6-8868-2DB5C3161A0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4874" y="3323861"/>
            <a:ext cx="1575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Making comics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Isosceles Triangle 5"/>
          <p:cNvSpPr/>
          <p:nvPr/>
        </p:nvSpPr>
        <p:spPr>
          <a:xfrm rot="5400000">
            <a:off x="1575048" y="-1575048"/>
            <a:ext cx="3707904" cy="6858000"/>
          </a:xfrm>
          <a:prstGeom prst="triangle">
            <a:avLst>
              <a:gd name="adj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 rot="19895545">
            <a:off x="330203" y="1314741"/>
            <a:ext cx="51424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MAKING COMICS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4744" y="4932040"/>
            <a:ext cx="4518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Sketchbook # 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.jp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rcRect l="7601" r="21769" b="19288"/>
          <a:stretch>
            <a:fillRect/>
          </a:stretch>
        </p:blipFill>
        <p:spPr>
          <a:xfrm>
            <a:off x="476672" y="33376"/>
            <a:ext cx="5782191" cy="9110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539552"/>
            <a:ext cx="2808312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Forte" pitchFamily="66" charset="0"/>
              </a:rPr>
              <a:t>Choice of Image:</a:t>
            </a:r>
          </a:p>
          <a:p>
            <a:pPr algn="ctr"/>
            <a:endParaRPr lang="en-US" sz="2000" dirty="0" smtClean="0">
              <a:latin typeface="Forte" pitchFamily="66" charset="0"/>
            </a:endParaRPr>
          </a:p>
          <a:p>
            <a:pPr algn="ctr"/>
            <a:endParaRPr lang="en-US" sz="2000" dirty="0" smtClean="0">
              <a:latin typeface="Forte" pitchFamily="66" charset="0"/>
            </a:endParaRPr>
          </a:p>
          <a:p>
            <a:pPr algn="ctr"/>
            <a:endParaRPr lang="en-US" sz="2000" dirty="0" smtClean="0">
              <a:latin typeface="Forte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Forte" pitchFamily="66" charset="0"/>
              </a:rPr>
              <a:t> </a:t>
            </a:r>
            <a:r>
              <a:rPr lang="en-US" sz="2000" dirty="0" smtClean="0">
                <a:latin typeface="Arial Black" pitchFamily="34" charset="0"/>
              </a:rPr>
              <a:t>Bring your story to life visually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Arial Black" pitchFamily="34" charset="0"/>
            </a:endParaRP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Arial Black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Arial Black" pitchFamily="34" charset="0"/>
              </a:rPr>
              <a:t>Communicate </a:t>
            </a:r>
            <a:r>
              <a:rPr lang="en-US" sz="2000" i="1" dirty="0" smtClean="0">
                <a:latin typeface="Arial Black" pitchFamily="34" charset="0"/>
              </a:rPr>
              <a:t>QUICKLY, CLEARLY and COMPLELLINGLY</a:t>
            </a:r>
          </a:p>
          <a:p>
            <a:pPr algn="ctr">
              <a:buFont typeface="Arial" pitchFamily="34" charset="0"/>
              <a:buChar char="•"/>
            </a:pPr>
            <a:endParaRPr lang="en-US" sz="2000" i="1" dirty="0" smtClean="0">
              <a:latin typeface="Arial Black" pitchFamily="34" charset="0"/>
            </a:endParaRPr>
          </a:p>
          <a:p>
            <a:pPr algn="ctr">
              <a:buFont typeface="Arial" pitchFamily="34" charset="0"/>
              <a:buChar char="•"/>
            </a:pPr>
            <a:endParaRPr lang="en-US" sz="2000" i="1" dirty="0" smtClean="0">
              <a:latin typeface="Arial Black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Arial Black" pitchFamily="34" charset="0"/>
              </a:rPr>
              <a:t>Be Specific - include real life detail – even if working with stick figures.</a:t>
            </a:r>
          </a:p>
          <a:p>
            <a:pPr algn="ctr"/>
            <a:endParaRPr lang="en-CA" dirty="0"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l="7653" r="63030" b="14563"/>
          <a:stretch>
            <a:fillRect/>
          </a:stretch>
        </p:blipFill>
        <p:spPr>
          <a:xfrm>
            <a:off x="396812" y="-1"/>
            <a:ext cx="2275614" cy="9144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 8.jpg"/>
          <p:cNvPicPr>
            <a:picLocks noChangeAspect="1"/>
          </p:cNvPicPr>
          <p:nvPr/>
        </p:nvPicPr>
        <p:blipFill>
          <a:blip r:embed="rId2" cstate="print">
            <a:lum bright="-40000" contrast="65000"/>
          </a:blip>
          <a:srcRect l="38969" t="31075" r="28284" b="46063"/>
          <a:stretch>
            <a:fillRect/>
          </a:stretch>
        </p:blipFill>
        <p:spPr>
          <a:xfrm>
            <a:off x="908720" y="2123728"/>
            <a:ext cx="5373216" cy="5172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8E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ogmerk-ads"/>
          <p:cNvPicPr>
            <a:picLocks noChangeAspect="1" noChangeArrowheads="1"/>
          </p:cNvPicPr>
          <p:nvPr/>
        </p:nvPicPr>
        <p:blipFill>
          <a:blip r:embed="rId2" cstate="print"/>
          <a:srcRect l="17588" t="3940" r="22218" b="72809"/>
          <a:stretch>
            <a:fillRect/>
          </a:stretch>
        </p:blipFill>
        <p:spPr bwMode="auto">
          <a:xfrm>
            <a:off x="0" y="1619672"/>
            <a:ext cx="6858000" cy="5628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 8.jpg"/>
          <p:cNvPicPr>
            <a:picLocks noChangeAspect="1"/>
          </p:cNvPicPr>
          <p:nvPr/>
        </p:nvPicPr>
        <p:blipFill>
          <a:blip r:embed="rId2" cstate="print">
            <a:lum bright="-40000" contrast="65000"/>
          </a:blip>
          <a:srcRect l="20098" t="60674" r="28284" b="19275"/>
          <a:stretch>
            <a:fillRect/>
          </a:stretch>
        </p:blipFill>
        <p:spPr>
          <a:xfrm>
            <a:off x="0" y="2411760"/>
            <a:ext cx="6957392" cy="372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tter m3.jpg"/>
          <p:cNvPicPr>
            <a:picLocks noChangeAspect="1"/>
          </p:cNvPicPr>
          <p:nvPr/>
        </p:nvPicPr>
        <p:blipFill>
          <a:blip r:embed="rId2" cstate="print"/>
          <a:srcRect r="30050"/>
          <a:stretch>
            <a:fillRect/>
          </a:stretch>
        </p:blipFill>
        <p:spPr>
          <a:xfrm>
            <a:off x="0" y="395536"/>
            <a:ext cx="4176464" cy="8389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365104" y="467544"/>
            <a:ext cx="2492896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chemeClr val="bg1"/>
                </a:solidFill>
                <a:latin typeface="Forte" pitchFamily="66" charset="0"/>
              </a:rPr>
              <a:t>Choice of words</a:t>
            </a:r>
          </a:p>
          <a:p>
            <a:pPr algn="ctr"/>
            <a:endParaRPr lang="en-US" sz="2000" u="sng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Powerful way to communicate.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Must work with images seamlessly.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There is no image so vague that words can’t lock in a desired meaning.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Know when you image is powerful enough to leave the words out.</a:t>
            </a:r>
          </a:p>
          <a:p>
            <a:pPr algn="ctr">
              <a:buFont typeface="Arial" pitchFamily="34" charset="0"/>
              <a:buChar char="•"/>
            </a:pPr>
            <a:endParaRPr lang="en-CA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6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7" descr="zoom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 l="12766" t="10527" r="12091"/>
          <a:stretch>
            <a:fillRect/>
          </a:stretch>
        </p:blipFill>
        <p:spPr bwMode="auto">
          <a:xfrm>
            <a:off x="980728" y="3059832"/>
            <a:ext cx="4752528" cy="5508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6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7" descr="zoom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 l="12766" t="-7018" r="12091"/>
          <a:stretch>
            <a:fillRect/>
          </a:stretch>
        </p:blipFill>
        <p:spPr bwMode="auto">
          <a:xfrm>
            <a:off x="565184" y="505234"/>
            <a:ext cx="5816144" cy="8062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ds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3310" r="17426" b="7476"/>
          <a:stretch>
            <a:fillRect/>
          </a:stretch>
        </p:blipFill>
        <p:spPr>
          <a:xfrm>
            <a:off x="620688" y="0"/>
            <a:ext cx="5681294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7033" t="1397" r="21303" b="16526"/>
          <a:stretch>
            <a:fillRect/>
          </a:stretch>
        </p:blipFill>
        <p:spPr>
          <a:xfrm>
            <a:off x="1819702" y="539552"/>
            <a:ext cx="5038298" cy="7956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55576"/>
            <a:ext cx="191683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chemeClr val="bg1"/>
                </a:solidFill>
                <a:latin typeface="Forte" pitchFamily="66" charset="0"/>
              </a:rPr>
              <a:t>Choice of flow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How you guide your readers through your work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Readers read </a:t>
            </a:r>
          </a:p>
          <a:p>
            <a:pPr algn="ctr"/>
            <a:r>
              <a:rPr lang="en-US" sz="2000" b="1" i="1" dirty="0" smtClean="0">
                <a:solidFill>
                  <a:schemeClr val="bg1"/>
                </a:solidFill>
                <a:latin typeface="Arial Black" pitchFamily="34" charset="0"/>
              </a:rPr>
              <a:t>left-to-right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and </a:t>
            </a:r>
          </a:p>
          <a:p>
            <a:pPr algn="ctr"/>
            <a:r>
              <a:rPr lang="en-US" sz="2000" b="1" i="1" dirty="0" smtClean="0">
                <a:solidFill>
                  <a:schemeClr val="bg1"/>
                </a:solidFill>
                <a:latin typeface="Arial Black" pitchFamily="34" charset="0"/>
              </a:rPr>
              <a:t>up-to-down</a:t>
            </a:r>
          </a:p>
          <a:p>
            <a:pPr algn="ctr"/>
            <a:endParaRPr lang="en-US" sz="2000" b="1" i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K.I.S.S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Not all pictures are created equal – remember focal points.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tro_City_Samaritan_1280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1008" y="0"/>
            <a:ext cx="3356992" cy="21237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3356992" y="251520"/>
            <a:ext cx="3501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</a:t>
            </a: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is a </a:t>
            </a: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comic?</a:t>
            </a:r>
            <a:endParaRPr lang="en-C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utizen3481_calvin&amp;hobbes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0" y="3907954"/>
            <a:ext cx="6858000" cy="52360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81" y="683568"/>
            <a:ext cx="56166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Forte" pitchFamily="66" charset="0"/>
                <a:cs typeface="Arial" pitchFamily="34" charset="0"/>
              </a:rPr>
              <a:t>Assignment</a:t>
            </a: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Create a comic from wise saying on the card given you.  Your comic must be a minimum of 3 frames, include words and images.</a:t>
            </a: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Forte" pitchFamily="66" charset="0"/>
              <a:cs typeface="Arial" pitchFamily="34" charset="0"/>
            </a:endParaRPr>
          </a:p>
          <a:p>
            <a:r>
              <a:rPr lang="en-US" sz="2400" dirty="0" smtClean="0">
                <a:latin typeface="Forte" pitchFamily="66" charset="0"/>
                <a:cs typeface="Arial" pitchFamily="34" charset="0"/>
              </a:rPr>
              <a:t>Be creative!</a:t>
            </a:r>
          </a:p>
          <a:p>
            <a:endParaRPr lang="en-US" sz="2400" dirty="0" smtClean="0">
              <a:latin typeface="Forte" pitchFamily="66" charset="0"/>
              <a:cs typeface="Arial" pitchFamily="34" charset="0"/>
            </a:endParaRPr>
          </a:p>
          <a:p>
            <a:r>
              <a:rPr lang="en-US" sz="2400" dirty="0" smtClean="0">
                <a:latin typeface="Forte" pitchFamily="66" charset="0"/>
                <a:cs typeface="Arial" pitchFamily="34" charset="0"/>
              </a:rPr>
              <a:t>Have fun!</a:t>
            </a:r>
            <a:r>
              <a:rPr lang="en-US" sz="3200" dirty="0" smtClean="0">
                <a:latin typeface="Forte" pitchFamily="66" charset="0"/>
                <a:cs typeface="Arial" pitchFamily="34" charset="0"/>
              </a:rPr>
              <a:t>  </a:t>
            </a:r>
            <a:endParaRPr lang="en-CA" sz="3200" dirty="0">
              <a:latin typeface="Forte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ge 5.jpg"/>
          <p:cNvPicPr>
            <a:picLocks noChangeAspect="1"/>
          </p:cNvPicPr>
          <p:nvPr/>
        </p:nvPicPr>
        <p:blipFill>
          <a:blip r:embed="rId2" cstate="print">
            <a:lum bright="-40000" contrast="65000"/>
          </a:blip>
          <a:srcRect l="20382" t="30908" r="43486" b="44231"/>
          <a:stretch>
            <a:fillRect/>
          </a:stretch>
        </p:blipFill>
        <p:spPr>
          <a:xfrm>
            <a:off x="0" y="1259632"/>
            <a:ext cx="6858000" cy="619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wn_001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l="17451" r="18500"/>
          <a:stretch>
            <a:fillRect/>
          </a:stretch>
        </p:blipFill>
        <p:spPr>
          <a:xfrm>
            <a:off x="0" y="1989768"/>
            <a:ext cx="6858000" cy="71542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67544"/>
            <a:ext cx="6858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Comic</a:t>
            </a:r>
            <a:r>
              <a:rPr lang="en-US" sz="4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s:  </a:t>
            </a:r>
          </a:p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graphic medium in which images convey a sequential narrative….so basically pictures in a sequence that tell a story.</a:t>
            </a:r>
            <a:endParaRPr lang="en-C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172400"/>
            <a:ext cx="54868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AD_TPB_solicit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"/>
            <a:ext cx="6858000" cy="91404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547664"/>
            <a:ext cx="6858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Forte" pitchFamily="66" charset="0"/>
              </a:rPr>
              <a:t>Five important things to keep in mind when making comics:</a:t>
            </a:r>
          </a:p>
          <a:p>
            <a:pPr algn="ctr"/>
            <a:endParaRPr lang="en-US" sz="4000" dirty="0" smtClean="0">
              <a:latin typeface="Forte" pitchFamily="66" charset="0"/>
            </a:endParaRPr>
          </a:p>
          <a:p>
            <a:pPr algn="ctr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Forte" pitchFamily="66" charset="0"/>
              </a:rPr>
              <a:t>  Choice of Moment</a:t>
            </a:r>
          </a:p>
          <a:p>
            <a:pPr algn="ctr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dirty="0">
                <a:latin typeface="Forte" pitchFamily="66" charset="0"/>
              </a:rPr>
              <a:t> </a:t>
            </a:r>
            <a:r>
              <a:rPr lang="en-US" sz="2800" dirty="0" smtClean="0">
                <a:latin typeface="Forte" pitchFamily="66" charset="0"/>
              </a:rPr>
              <a:t>Choice of Frame</a:t>
            </a:r>
          </a:p>
          <a:p>
            <a:pPr algn="ctr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Forte" pitchFamily="66" charset="0"/>
              </a:rPr>
              <a:t>Choice of Image</a:t>
            </a:r>
          </a:p>
          <a:p>
            <a:pPr algn="ctr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Forte" pitchFamily="66" charset="0"/>
              </a:rPr>
              <a:t> Choice of Words</a:t>
            </a:r>
          </a:p>
          <a:p>
            <a:pPr algn="ctr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Forte" pitchFamily="66" charset="0"/>
              </a:rPr>
              <a:t>Choice of Flow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orsch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62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23528"/>
            <a:ext cx="32129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chemeClr val="bg1"/>
                </a:solidFill>
                <a:latin typeface="Forte" pitchFamily="66" charset="0"/>
              </a:rPr>
              <a:t>Choice of Moment</a:t>
            </a:r>
          </a:p>
          <a:p>
            <a:pPr algn="ctr"/>
            <a:endParaRPr lang="en-US" sz="2800" dirty="0" smtClean="0">
              <a:solidFill>
                <a:schemeClr val="bg1"/>
              </a:solidFill>
              <a:latin typeface="Forte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What to include and what to leave out.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Each panel furthers the plot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Consider what you want from each part of your story.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Transitions from panel to panel.</a:t>
            </a:r>
            <a:endParaRPr lang="en-CA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ment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7768" r="14168" b="14563"/>
          <a:stretch>
            <a:fillRect/>
          </a:stretch>
        </p:blipFill>
        <p:spPr>
          <a:xfrm rot="10800000">
            <a:off x="-1" y="0"/>
            <a:ext cx="6858000" cy="914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139952"/>
            <a:ext cx="6858000" cy="29523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With this panel left out – what is the story about?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ment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7768" r="14168" b="14563"/>
          <a:stretch>
            <a:fillRect/>
          </a:stretch>
        </p:blipFill>
        <p:spPr>
          <a:xfrm rot="10800000">
            <a:off x="-1" y="0"/>
            <a:ext cx="6858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an cary2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8477"/>
          <a:stretch>
            <a:fillRect/>
          </a:stretch>
        </p:blipFill>
        <p:spPr>
          <a:xfrm>
            <a:off x="0" y="0"/>
            <a:ext cx="6858000" cy="8798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0688" y="899592"/>
            <a:ext cx="56886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Forte" pitchFamily="66" charset="0"/>
              </a:rPr>
              <a:t>Choice of frame:</a:t>
            </a:r>
          </a:p>
          <a:p>
            <a:pPr algn="ctr"/>
            <a:endParaRPr lang="en-US" sz="4000" u="sng" dirty="0" smtClean="0">
              <a:latin typeface="Forte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latin typeface="Arial Black" pitchFamily="34" charset="0"/>
              </a:rPr>
              <a:t> Show readers what they need to see.</a:t>
            </a:r>
          </a:p>
          <a:p>
            <a:pPr algn="ctr">
              <a:buFont typeface="Arial" pitchFamily="34" charset="0"/>
              <a:buChar char="•"/>
            </a:pPr>
            <a:endParaRPr lang="en-US" sz="2400" dirty="0" smtClean="0">
              <a:latin typeface="Arial Black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latin typeface="Arial Black" pitchFamily="34" charset="0"/>
              </a:rPr>
              <a:t>Establish a sense of place, position and focus.</a:t>
            </a:r>
          </a:p>
          <a:p>
            <a:pPr algn="ctr">
              <a:buFont typeface="Arial" pitchFamily="34" charset="0"/>
              <a:buChar char="•"/>
            </a:pPr>
            <a:endParaRPr lang="en-US" sz="2400" dirty="0" smtClean="0">
              <a:latin typeface="Arial Black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latin typeface="Arial Black" pitchFamily="34" charset="0"/>
              </a:rPr>
              <a:t>Like choosing a camera angle in photography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278</Words>
  <Application>Microsoft Office PowerPoint</Application>
  <PresentationFormat>On-screen Show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</dc:creator>
  <cp:lastModifiedBy>Steph</cp:lastModifiedBy>
  <cp:revision>18</cp:revision>
  <dcterms:created xsi:type="dcterms:W3CDTF">2011-03-21T17:46:52Z</dcterms:created>
  <dcterms:modified xsi:type="dcterms:W3CDTF">2011-03-22T15:06:59Z</dcterms:modified>
</cp:coreProperties>
</file>