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4" r:id="rId9"/>
    <p:sldId id="263"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564CF2E0-CCC4-4E1E-9902-C3C36AB3FDA4}" type="datetimeFigureOut">
              <a:rPr lang="en-US" smtClean="0"/>
              <a:pPr/>
              <a:t>2/28/2011</a:t>
            </a:fld>
            <a:endParaRPr lang="en-US"/>
          </a:p>
        </p:txBody>
      </p:sp>
      <p:sp>
        <p:nvSpPr>
          <p:cNvPr id="17" name="Footer Placeholder 16"/>
          <p:cNvSpPr>
            <a:spLocks noGrp="1"/>
          </p:cNvSpPr>
          <p:nvPr>
            <p:ph type="ftr" sz="quarter" idx="11"/>
          </p:nvPr>
        </p:nvSpPr>
        <p:spPr/>
        <p:txBody>
          <a:bodyPr/>
          <a:lstStyle/>
          <a:p>
            <a:endParaRPr kumimoji="0"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6F42FDE4-A7DD-41A7-A0A6-9B649FB43336}" type="slidenum">
              <a:rPr kumimoji="0" lang="en-US" smtClean="0"/>
              <a:pPr/>
              <a:t>‹#›</a:t>
            </a:fld>
            <a:endParaRPr kumimoji="0" lang="en-US" sz="1400" dirty="0">
              <a:solidFill>
                <a:srgbClr val="FFFFFF"/>
              </a:solidFill>
            </a:endParaRPr>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64CF2E0-CCC4-4E1E-9902-C3C36AB3FDA4}" type="datetimeFigureOut">
              <a:rPr lang="en-US" smtClean="0"/>
              <a:pPr/>
              <a:t>2/28/2011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64CF2E0-CCC4-4E1E-9902-C3C36AB3FDA4}" type="datetimeFigureOut">
              <a:rPr lang="en-US" smtClean="0"/>
              <a:pPr/>
              <a:t>2/28/2011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64CF2E0-CCC4-4E1E-9902-C3C36AB3FDA4}" type="datetimeFigureOut">
              <a:rPr lang="en-US" smtClean="0"/>
              <a:pPr/>
              <a:t>2/28/2011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a:t>
            </a:fld>
            <a:endParaRPr kumimoji="0"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64CF2E0-CCC4-4E1E-9902-C3C36AB3FDA4}" type="datetimeFigureOut">
              <a:rPr lang="en-US" smtClean="0"/>
              <a:pPr/>
              <a:t>2/28/2011</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kumimoji="0"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6F42FDE4-A7DD-41A7-A0A6-9B649FB43336}" type="slidenum">
              <a:rPr kumimoji="0" lang="en-US" smtClean="0"/>
              <a:pPr/>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64CF2E0-CCC4-4E1E-9902-C3C36AB3FDA4}" type="datetimeFigureOut">
              <a:rPr lang="en-US" smtClean="0"/>
              <a:pPr/>
              <a:t>2/28/2011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F42FDE4-A7DD-41A7-A0A6-9B649FB43336}" type="slidenum">
              <a:rPr kumimoji="0" lang="en-US" smtClean="0"/>
              <a:pPr/>
              <a:t>‹#›</a:t>
            </a:fld>
            <a:endParaRPr kumimoji="0"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64CF2E0-CCC4-4E1E-9902-C3C36AB3FDA4}" type="datetimeFigureOut">
              <a:rPr lang="en-US" smtClean="0"/>
              <a:pPr/>
              <a:t>2/28/2011</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6F42FDE4-A7DD-41A7-A0A6-9B649FB43336}" type="slidenum">
              <a:rPr kumimoji="0" lang="en-US" smtClean="0"/>
              <a:pPr/>
              <a:t>‹#›</a:t>
            </a:fld>
            <a:endParaRPr kumimoji="0"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4CF2E0-CCC4-4E1E-9902-C3C36AB3FDA4}" type="datetimeFigureOut">
              <a:rPr lang="en-US" smtClean="0"/>
              <a:pPr/>
              <a:t>2/28/2011</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4CF2E0-CCC4-4E1E-9902-C3C36AB3FDA4}" type="datetimeFigureOut">
              <a:rPr lang="en-US" smtClean="0"/>
              <a:pPr/>
              <a:t>2/28/2011</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64CF2E0-CCC4-4E1E-9902-C3C36AB3FDA4}" type="datetimeFigureOut">
              <a:rPr lang="en-US" smtClean="0"/>
              <a:pPr/>
              <a:t>2/28/2011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F42FDE4-A7DD-41A7-A0A6-9B649FB43336}" type="slidenum">
              <a:rPr kumimoji="0" lang="en-US" smtClean="0"/>
              <a:pPr/>
              <a:t>‹#›</a:t>
            </a:fld>
            <a:endParaRPr kumimoji="0"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64CF2E0-CCC4-4E1E-9902-C3C36AB3FDA4}" type="datetimeFigureOut">
              <a:rPr lang="en-US" smtClean="0"/>
              <a:pPr/>
              <a:t>2/28/2011</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kumimoji="0" lang="en-US" dirty="0"/>
          </a:p>
        </p:txBody>
      </p:sp>
      <p:sp>
        <p:nvSpPr>
          <p:cNvPr id="7" name="Slide Number Placeholder 6"/>
          <p:cNvSpPr>
            <a:spLocks noGrp="1"/>
          </p:cNvSpPr>
          <p:nvPr>
            <p:ph type="sldNum" sz="quarter" idx="12"/>
          </p:nvPr>
        </p:nvSpPr>
        <p:spPr>
          <a:xfrm>
            <a:off x="146304" y="6208776"/>
            <a:ext cx="457200" cy="457200"/>
          </a:xfrm>
        </p:spPr>
        <p:txBody>
          <a:bodyPr/>
          <a:lstStyle/>
          <a:p>
            <a:fld id="{6F42FDE4-A7DD-41A7-A0A6-9B649FB43336}" type="slidenum">
              <a:rPr kumimoji="0" lang="en-US" smtClean="0"/>
              <a:pPr/>
              <a:t>‹#›</a:t>
            </a:fld>
            <a:endParaRPr kumimoji="0"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lgn="r" eaLnBrk="1" latinLnBrk="0" hangingPunct="1"/>
            <a:fld id="{564CF2E0-CCC4-4E1E-9902-C3C36AB3FDA4}" type="datetimeFigureOut">
              <a:rPr lang="en-US" smtClean="0"/>
              <a:pPr algn="r" eaLnBrk="1" latinLnBrk="0" hangingPunct="1"/>
              <a:t>2/28/2011</a:t>
            </a:fld>
            <a:endParaRPr lang="en-US" sz="1400" dirty="0">
              <a:solidFill>
                <a:schemeClr val="tx2"/>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kumimoji="0" lang="en-US" sz="1400" dirty="0">
              <a:solidFill>
                <a:schemeClr val="tx2"/>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lgn="ctr" eaLnBrk="1" latinLnBrk="0" hangingPunct="1"/>
            <a:fld id="{6F42FDE4-A7DD-41A7-A0A6-9B649FB43336}" type="slidenum">
              <a:rPr kumimoji="0" lang="en-US" smtClean="0"/>
              <a:pPr algn="ctr" eaLnBrk="1" latinLnBrk="0" hangingPunct="1"/>
              <a:t>‹#›</a:t>
            </a:fld>
            <a:endParaRPr kumimoji="0" lang="en-US" sz="1400" dirty="0">
              <a:solidFill>
                <a:srgbClr val="FFFFFF"/>
              </a:solidFill>
              <a:latin typeface="+mj-lt"/>
              <a:ea typeface="+mj-ea"/>
              <a:cs typeface="+mj-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Ceramic and Sculpture</a:t>
            </a:r>
            <a:endParaRPr lang="en-CA" dirty="0"/>
          </a:p>
        </p:txBody>
      </p:sp>
      <p:sp>
        <p:nvSpPr>
          <p:cNvPr id="3" name="Title 2"/>
          <p:cNvSpPr>
            <a:spLocks noGrp="1"/>
          </p:cNvSpPr>
          <p:nvPr>
            <p:ph type="ctrTitle"/>
          </p:nvPr>
        </p:nvSpPr>
        <p:spPr/>
        <p:txBody>
          <a:bodyPr>
            <a:normAutofit/>
          </a:bodyPr>
          <a:lstStyle/>
          <a:p>
            <a:r>
              <a:rPr lang="en-US" sz="7200" b="1" dirty="0" smtClean="0"/>
              <a:t>Clay</a:t>
            </a:r>
            <a:endParaRPr lang="en-CA" sz="7200" b="1" dirty="0"/>
          </a:p>
        </p:txBody>
      </p:sp>
      <p:pic>
        <p:nvPicPr>
          <p:cNvPr id="2050" name="Picture 2" descr="http://soilstabilization.net/wp-content/uploads/2010/07/SoilTypes1.jpg"/>
          <p:cNvPicPr>
            <a:picLocks noChangeAspect="1" noChangeArrowheads="1"/>
          </p:cNvPicPr>
          <p:nvPr/>
        </p:nvPicPr>
        <p:blipFill>
          <a:blip r:embed="rId2" cstate="print"/>
          <a:srcRect/>
          <a:stretch>
            <a:fillRect/>
          </a:stretch>
        </p:blipFill>
        <p:spPr bwMode="auto">
          <a:xfrm>
            <a:off x="2699792" y="3861048"/>
            <a:ext cx="3657600" cy="2276475"/>
          </a:xfrm>
          <a:prstGeom prst="rect">
            <a:avLst/>
          </a:prstGeom>
          <a:noFill/>
        </p:spPr>
      </p:pic>
      <p:pic>
        <p:nvPicPr>
          <p:cNvPr id="2052" name="Picture 4" descr="http://www.cley.gov.nu.ca/images/ceramics.jpg"/>
          <p:cNvPicPr>
            <a:picLocks noChangeAspect="1" noChangeArrowheads="1"/>
          </p:cNvPicPr>
          <p:nvPr/>
        </p:nvPicPr>
        <p:blipFill>
          <a:blip r:embed="rId3" cstate="print"/>
          <a:srcRect/>
          <a:stretch>
            <a:fillRect/>
          </a:stretch>
        </p:blipFill>
        <p:spPr bwMode="auto">
          <a:xfrm>
            <a:off x="539552" y="2492896"/>
            <a:ext cx="1729891" cy="2564309"/>
          </a:xfrm>
          <a:prstGeom prst="rect">
            <a:avLst/>
          </a:prstGeom>
          <a:noFill/>
        </p:spPr>
      </p:pic>
      <p:pic>
        <p:nvPicPr>
          <p:cNvPr id="2054" name="Picture 6" descr="http://www.paulmoment.com/wp-content/uploads/2007/08/081007_sculpture_sticher.jpg"/>
          <p:cNvPicPr>
            <a:picLocks noChangeAspect="1" noChangeArrowheads="1"/>
          </p:cNvPicPr>
          <p:nvPr/>
        </p:nvPicPr>
        <p:blipFill>
          <a:blip r:embed="rId4" cstate="print"/>
          <a:srcRect/>
          <a:stretch>
            <a:fillRect/>
          </a:stretch>
        </p:blipFill>
        <p:spPr bwMode="auto">
          <a:xfrm>
            <a:off x="6804248" y="2420888"/>
            <a:ext cx="1993165" cy="245444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Glaze</a:t>
            </a:r>
            <a:endParaRPr lang="en-CA" dirty="0"/>
          </a:p>
        </p:txBody>
      </p:sp>
      <p:sp>
        <p:nvSpPr>
          <p:cNvPr id="3" name="Content Placeholder 2"/>
          <p:cNvSpPr>
            <a:spLocks noGrp="1"/>
          </p:cNvSpPr>
          <p:nvPr>
            <p:ph sz="quarter" idx="1"/>
          </p:nvPr>
        </p:nvSpPr>
        <p:spPr/>
        <p:txBody>
          <a:bodyPr/>
          <a:lstStyle/>
          <a:p>
            <a:r>
              <a:rPr lang="en-US" dirty="0" smtClean="0"/>
              <a:t>A glass-like surface coating for ceramics that is used to decorate as well as seal the pores of the fired clay.</a:t>
            </a:r>
            <a:endParaRPr lang="en-CA" dirty="0"/>
          </a:p>
        </p:txBody>
      </p:sp>
      <p:pic>
        <p:nvPicPr>
          <p:cNvPr id="15366" name="Picture 6" descr="http://www.crossroadspottery.net/Catalog/CRP_Custom_Glaze_Brochure_Page_2_of_2.jpg"/>
          <p:cNvPicPr>
            <a:picLocks noChangeAspect="1" noChangeArrowheads="1"/>
          </p:cNvPicPr>
          <p:nvPr/>
        </p:nvPicPr>
        <p:blipFill>
          <a:blip r:embed="rId2" cstate="print"/>
          <a:srcRect l="34858" t="2208" r="33859" b="54101"/>
          <a:stretch>
            <a:fillRect/>
          </a:stretch>
        </p:blipFill>
        <p:spPr bwMode="auto">
          <a:xfrm>
            <a:off x="2411760" y="2420888"/>
            <a:ext cx="3960440" cy="4274189"/>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Handbuilding</a:t>
            </a:r>
            <a:endParaRPr lang="en-CA" dirty="0"/>
          </a:p>
        </p:txBody>
      </p:sp>
      <p:sp>
        <p:nvSpPr>
          <p:cNvPr id="3" name="Content Placeholder 2"/>
          <p:cNvSpPr>
            <a:spLocks noGrp="1"/>
          </p:cNvSpPr>
          <p:nvPr>
            <p:ph sz="quarter" idx="1"/>
          </p:nvPr>
        </p:nvSpPr>
        <p:spPr/>
        <p:txBody>
          <a:bodyPr/>
          <a:lstStyle/>
          <a:p>
            <a:r>
              <a:rPr lang="en-US" dirty="0" smtClean="0"/>
              <a:t>This term refers to the one of several techniques of building pots using only the hands and simple tools rather than the potters wheel.  The term for creating pottery using the potters wheel is “throwing”.</a:t>
            </a:r>
            <a:endParaRPr lang="en-CA" dirty="0"/>
          </a:p>
        </p:txBody>
      </p:sp>
      <p:pic>
        <p:nvPicPr>
          <p:cNvPr id="1026" name="Picture 2" descr="http://www.prlog.org/10473079-hand-building-project-in-progress-in-our-studio.jpg"/>
          <p:cNvPicPr>
            <a:picLocks noChangeAspect="1" noChangeArrowheads="1"/>
          </p:cNvPicPr>
          <p:nvPr/>
        </p:nvPicPr>
        <p:blipFill>
          <a:blip r:embed="rId2" cstate="print"/>
          <a:srcRect/>
          <a:stretch>
            <a:fillRect/>
          </a:stretch>
        </p:blipFill>
        <p:spPr bwMode="auto">
          <a:xfrm>
            <a:off x="2987824" y="3501008"/>
            <a:ext cx="3103346" cy="263691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Pinch</a:t>
            </a:r>
            <a:endParaRPr lang="en-CA" dirty="0"/>
          </a:p>
        </p:txBody>
      </p:sp>
      <p:sp>
        <p:nvSpPr>
          <p:cNvPr id="3" name="Content Placeholder 2"/>
          <p:cNvSpPr>
            <a:spLocks noGrp="1"/>
          </p:cNvSpPr>
          <p:nvPr>
            <p:ph sz="quarter" idx="1"/>
          </p:nvPr>
        </p:nvSpPr>
        <p:spPr/>
        <p:txBody>
          <a:bodyPr/>
          <a:lstStyle/>
          <a:p>
            <a:r>
              <a:rPr lang="en-US" dirty="0" smtClean="0"/>
              <a:t>“Pinch” in ceramics is a method of shaping clay by inserting the thumb of one hand into the clay and lightly pinching with the thumb and fingers while slowly rotating the ball in the pal of the other hand.</a:t>
            </a:r>
            <a:endParaRPr lang="en-CA" dirty="0"/>
          </a:p>
        </p:txBody>
      </p:sp>
      <p:pic>
        <p:nvPicPr>
          <p:cNvPr id="22530" name="Picture 2" descr="Pinch pot step three"/>
          <p:cNvPicPr>
            <a:picLocks noChangeAspect="1" noChangeArrowheads="1"/>
          </p:cNvPicPr>
          <p:nvPr/>
        </p:nvPicPr>
        <p:blipFill>
          <a:blip r:embed="rId2" cstate="print"/>
          <a:srcRect/>
          <a:stretch>
            <a:fillRect/>
          </a:stretch>
        </p:blipFill>
        <p:spPr bwMode="auto">
          <a:xfrm>
            <a:off x="2771800" y="3429000"/>
            <a:ext cx="3217540" cy="311029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Coil</a:t>
            </a:r>
            <a:endParaRPr lang="en-CA" dirty="0"/>
          </a:p>
        </p:txBody>
      </p:sp>
      <p:sp>
        <p:nvSpPr>
          <p:cNvPr id="3" name="Content Placeholder 2"/>
          <p:cNvSpPr>
            <a:spLocks noGrp="1"/>
          </p:cNvSpPr>
          <p:nvPr>
            <p:ph sz="quarter" idx="1"/>
          </p:nvPr>
        </p:nvSpPr>
        <p:spPr/>
        <p:txBody>
          <a:bodyPr/>
          <a:lstStyle/>
          <a:p>
            <a:r>
              <a:rPr lang="en-US" dirty="0" smtClean="0"/>
              <a:t>This is the technique of building ceramic forms by rolling out coils, or ropes, of clay and joining them together with the fingers or a tool.</a:t>
            </a:r>
            <a:endParaRPr lang="en-CA" dirty="0"/>
          </a:p>
        </p:txBody>
      </p:sp>
      <p:pic>
        <p:nvPicPr>
          <p:cNvPr id="21508" name="Picture 4" descr="http://i.ehow.com/images/a05/12/ts/make-clay-coil-pot-200X200.jpg"/>
          <p:cNvPicPr>
            <a:picLocks noChangeAspect="1" noChangeArrowheads="1"/>
          </p:cNvPicPr>
          <p:nvPr/>
        </p:nvPicPr>
        <p:blipFill>
          <a:blip r:embed="rId2" cstate="print"/>
          <a:srcRect/>
          <a:stretch>
            <a:fillRect/>
          </a:stretch>
        </p:blipFill>
        <p:spPr bwMode="auto">
          <a:xfrm>
            <a:off x="3131840" y="3429000"/>
            <a:ext cx="2769096" cy="276909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Slip</a:t>
            </a:r>
            <a:endParaRPr lang="en-CA" dirty="0"/>
          </a:p>
        </p:txBody>
      </p:sp>
      <p:sp>
        <p:nvSpPr>
          <p:cNvPr id="3" name="Content Placeholder 2"/>
          <p:cNvSpPr>
            <a:spLocks noGrp="1"/>
          </p:cNvSpPr>
          <p:nvPr>
            <p:ph sz="quarter" idx="1"/>
          </p:nvPr>
        </p:nvSpPr>
        <p:spPr/>
        <p:txBody>
          <a:bodyPr/>
          <a:lstStyle/>
          <a:p>
            <a:r>
              <a:rPr lang="en-US" dirty="0" smtClean="0"/>
              <a:t>Slip is liquid clay.  It is created by adding clay to water.  Slip should be the consistency of thick cream.</a:t>
            </a:r>
            <a:endParaRPr lang="en-CA" dirty="0"/>
          </a:p>
        </p:txBody>
      </p:sp>
      <p:pic>
        <p:nvPicPr>
          <p:cNvPr id="20482" name="Picture 2" descr="http://www.lenham-pottery-models.co.uk/moldmaking/shirepics/28shire.jpg"/>
          <p:cNvPicPr>
            <a:picLocks noChangeAspect="1" noChangeArrowheads="1"/>
          </p:cNvPicPr>
          <p:nvPr/>
        </p:nvPicPr>
        <p:blipFill>
          <a:blip r:embed="rId2" cstate="print"/>
          <a:srcRect t="13079"/>
          <a:stretch>
            <a:fillRect/>
          </a:stretch>
        </p:blipFill>
        <p:spPr bwMode="auto">
          <a:xfrm>
            <a:off x="2411760" y="3212976"/>
            <a:ext cx="4039324" cy="2536701"/>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Score and Slip</a:t>
            </a:r>
            <a:endParaRPr lang="en-CA" dirty="0"/>
          </a:p>
        </p:txBody>
      </p:sp>
      <p:sp>
        <p:nvSpPr>
          <p:cNvPr id="3" name="Content Placeholder 2"/>
          <p:cNvSpPr>
            <a:spLocks noGrp="1"/>
          </p:cNvSpPr>
          <p:nvPr>
            <p:ph sz="quarter" idx="1"/>
          </p:nvPr>
        </p:nvSpPr>
        <p:spPr/>
        <p:txBody>
          <a:bodyPr/>
          <a:lstStyle/>
          <a:p>
            <a:r>
              <a:rPr lang="en-US" dirty="0" smtClean="0"/>
              <a:t>Score and slip refers to the method used to join two pieces of clay together.  First you must score the surfaces of the clay to be joined.  This simply means scratching the surface with a tool of some sort.  After scoring the clay, you add slip (small amounts).  An effective easy way to score and slip in one action is to score with a wet toothbrush, the toothbrush will score the surface, and the water from the toothbrush creates slip on the scored surface.  Next, you press the two pieces together.</a:t>
            </a:r>
            <a:endParaRPr lang="en-CA" dirty="0"/>
          </a:p>
        </p:txBody>
      </p:sp>
      <p:pic>
        <p:nvPicPr>
          <p:cNvPr id="19458" name="Picture 2" descr="http://cdn-www.expertvillage.com/showImage.aspx?site=21&amp;fn=clay-score-slip-tips.jpg"/>
          <p:cNvPicPr>
            <a:picLocks noChangeAspect="1" noChangeArrowheads="1"/>
          </p:cNvPicPr>
          <p:nvPr/>
        </p:nvPicPr>
        <p:blipFill>
          <a:blip r:embed="rId2" cstate="print"/>
          <a:srcRect/>
          <a:stretch>
            <a:fillRect/>
          </a:stretch>
        </p:blipFill>
        <p:spPr bwMode="auto">
          <a:xfrm>
            <a:off x="3347864" y="4941168"/>
            <a:ext cx="2600325" cy="145732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Molding</a:t>
            </a:r>
            <a:endParaRPr lang="en-CA" dirty="0"/>
          </a:p>
        </p:txBody>
      </p:sp>
      <p:sp>
        <p:nvSpPr>
          <p:cNvPr id="3" name="Content Placeholder 2"/>
          <p:cNvSpPr>
            <a:spLocks noGrp="1"/>
          </p:cNvSpPr>
          <p:nvPr>
            <p:ph sz="quarter" idx="1"/>
          </p:nvPr>
        </p:nvSpPr>
        <p:spPr/>
        <p:txBody>
          <a:bodyPr/>
          <a:lstStyle/>
          <a:p>
            <a:r>
              <a:rPr lang="en-US" dirty="0" smtClean="0"/>
              <a:t>Flat slabs of clay are pressed into molds in order to create various shapes and forms.  </a:t>
            </a:r>
            <a:endParaRPr lang="en-CA" dirty="0"/>
          </a:p>
        </p:txBody>
      </p:sp>
      <p:pic>
        <p:nvPicPr>
          <p:cNvPr id="18434" name="Picture 2" descr="http://cdn-viper.demandvideo.com/media/C121A03F-3CF5-4316-9CFE-CB8DFADC4A49/jpeg/D0E8CCBA-30E7-4D0E-AADD-591C7F882778_3.jpg?width=274&amp;height=205"/>
          <p:cNvPicPr>
            <a:picLocks noChangeAspect="1" noChangeArrowheads="1"/>
          </p:cNvPicPr>
          <p:nvPr/>
        </p:nvPicPr>
        <p:blipFill>
          <a:blip r:embed="rId2" cstate="print"/>
          <a:srcRect/>
          <a:stretch>
            <a:fillRect/>
          </a:stretch>
        </p:blipFill>
        <p:spPr bwMode="auto">
          <a:xfrm>
            <a:off x="2339752" y="2996952"/>
            <a:ext cx="4147267" cy="2330947"/>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Greenware</a:t>
            </a:r>
            <a:endParaRPr lang="en-CA" dirty="0"/>
          </a:p>
        </p:txBody>
      </p:sp>
      <p:sp>
        <p:nvSpPr>
          <p:cNvPr id="3" name="Content Placeholder 2"/>
          <p:cNvSpPr>
            <a:spLocks noGrp="1"/>
          </p:cNvSpPr>
          <p:nvPr>
            <p:ph sz="quarter" idx="1"/>
          </p:nvPr>
        </p:nvSpPr>
        <p:spPr/>
        <p:txBody>
          <a:bodyPr/>
          <a:lstStyle/>
          <a:p>
            <a:r>
              <a:rPr lang="en-US" dirty="0" smtClean="0"/>
              <a:t>Ceramic ware that not yet been fired.  Greenware must be completely dry in order to be fired.  If the ceramic ware is bone dry, and still feels cool to the touch, it is not dry yet.</a:t>
            </a:r>
            <a:endParaRPr lang="en-CA" dirty="0"/>
          </a:p>
        </p:txBody>
      </p:sp>
      <p:pic>
        <p:nvPicPr>
          <p:cNvPr id="16386" name="Picture 2" descr="http://tomio.co.cc/wp-content/gallery/greenware/greenware2.jpg"/>
          <p:cNvPicPr>
            <a:picLocks noChangeAspect="1" noChangeArrowheads="1"/>
          </p:cNvPicPr>
          <p:nvPr/>
        </p:nvPicPr>
        <p:blipFill>
          <a:blip r:embed="rId2" cstate="print"/>
          <a:srcRect t="26140"/>
          <a:stretch>
            <a:fillRect/>
          </a:stretch>
        </p:blipFill>
        <p:spPr bwMode="auto">
          <a:xfrm>
            <a:off x="1979712" y="3068960"/>
            <a:ext cx="5171728" cy="2864871"/>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Bisque</a:t>
            </a:r>
            <a:endParaRPr lang="en-CA" dirty="0"/>
          </a:p>
        </p:txBody>
      </p:sp>
      <p:sp>
        <p:nvSpPr>
          <p:cNvPr id="3" name="Content Placeholder 2"/>
          <p:cNvSpPr>
            <a:spLocks noGrp="1"/>
          </p:cNvSpPr>
          <p:nvPr>
            <p:ph sz="quarter" idx="1"/>
          </p:nvPr>
        </p:nvSpPr>
        <p:spPr/>
        <p:txBody>
          <a:bodyPr/>
          <a:lstStyle/>
          <a:p>
            <a:r>
              <a:rPr lang="en-US" dirty="0" smtClean="0"/>
              <a:t>Ceramic ware that has been fired once without glaze.</a:t>
            </a:r>
            <a:endParaRPr lang="en-CA" dirty="0"/>
          </a:p>
        </p:txBody>
      </p:sp>
      <p:pic>
        <p:nvPicPr>
          <p:cNvPr id="17412" name="Picture 4" descr="http://www.chezlin.com/wp-content/uploads/2008/04/dscn1513.jpg"/>
          <p:cNvPicPr>
            <a:picLocks noChangeAspect="1" noChangeArrowheads="1"/>
          </p:cNvPicPr>
          <p:nvPr/>
        </p:nvPicPr>
        <p:blipFill>
          <a:blip r:embed="rId2" cstate="print"/>
          <a:srcRect/>
          <a:stretch>
            <a:fillRect/>
          </a:stretch>
        </p:blipFill>
        <p:spPr bwMode="auto">
          <a:xfrm>
            <a:off x="2987824" y="2564904"/>
            <a:ext cx="2800806" cy="3501008"/>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36</TotalTime>
  <Words>339</Words>
  <Application>Microsoft Office PowerPoint</Application>
  <PresentationFormat>On-screen Show (4:3)</PresentationFormat>
  <Paragraphs>20</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Equity</vt:lpstr>
      <vt:lpstr>Clay</vt:lpstr>
      <vt:lpstr>Handbuilding</vt:lpstr>
      <vt:lpstr>Pinch</vt:lpstr>
      <vt:lpstr>Coil</vt:lpstr>
      <vt:lpstr>Slip</vt:lpstr>
      <vt:lpstr>Score and Slip</vt:lpstr>
      <vt:lpstr>Molding</vt:lpstr>
      <vt:lpstr>Greenware</vt:lpstr>
      <vt:lpstr>Bisque</vt:lpstr>
      <vt:lpstr>Glaze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Clay</dc:title>
  <dc:creator>Steph</dc:creator>
  <cp:lastModifiedBy>Steph</cp:lastModifiedBy>
  <cp:revision>4</cp:revision>
  <dcterms:created xsi:type="dcterms:W3CDTF">2011-03-01T04:57:35Z</dcterms:created>
  <dcterms:modified xsi:type="dcterms:W3CDTF">2011-03-01T05:33:55Z</dcterms:modified>
</cp:coreProperties>
</file>