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9" r:id="rId7"/>
    <p:sldId id="267" r:id="rId8"/>
    <p:sldId id="266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3E7"/>
    <a:srgbClr val="FE8302"/>
    <a:srgbClr val="7DD330"/>
    <a:srgbClr val="00CC00"/>
    <a:srgbClr val="0C7CD2"/>
    <a:srgbClr val="1F7EE7"/>
    <a:srgbClr val="AE151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29" descr="vcx fsd jfiez az if s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FE8302"/>
                </a:solidFill>
              </a:rPr>
              <a:t>Page </a:t>
            </a:r>
            <a:fld id="{9D107ED4-10AE-4BB1-883F-1DDFF50D8E35}" type="slidenum">
              <a:rPr lang="fr-FR" b="1">
                <a:solidFill>
                  <a:srgbClr val="FE8302"/>
                </a:solidFill>
              </a:rPr>
              <a:pPr>
                <a:defRPr/>
              </a:pPr>
              <a:t>‹#›</a:t>
            </a:fld>
            <a:endParaRPr lang="fr-FR" b="1">
              <a:solidFill>
                <a:srgbClr val="FE830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51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785938" y="1785938"/>
            <a:ext cx="6877050" cy="348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fr-FR" sz="11500" b="1" dirty="0">
                <a:solidFill>
                  <a:srgbClr val="FE8302"/>
                </a:solidFill>
                <a:latin typeface="Showcard Gothic" pitchFamily="82" charset="0"/>
              </a:rPr>
              <a:t>TYPE</a:t>
            </a:r>
          </a:p>
          <a:p>
            <a:pPr algn="ctr"/>
            <a:r>
              <a:rPr lang="fr-FR" sz="4400" b="1" i="1" dirty="0">
                <a:solidFill>
                  <a:srgbClr val="FE8302"/>
                </a:solidFill>
                <a:latin typeface="Verdana" pitchFamily="34" charset="0"/>
              </a:rPr>
              <a:t>As </a:t>
            </a:r>
            <a:r>
              <a:rPr lang="fr-FR" sz="4400" b="1" i="1" dirty="0" smtClean="0">
                <a:solidFill>
                  <a:srgbClr val="FE8302"/>
                </a:solidFill>
                <a:latin typeface="Verdana" pitchFamily="34" charset="0"/>
              </a:rPr>
              <a:t>Art</a:t>
            </a:r>
          </a:p>
          <a:p>
            <a:pPr algn="ctr"/>
            <a:r>
              <a:rPr lang="fr-FR" sz="4400" b="1" i="1" dirty="0" err="1" smtClean="0">
                <a:solidFill>
                  <a:srgbClr val="FE8302"/>
                </a:solidFill>
                <a:latin typeface="Verdana" pitchFamily="34" charset="0"/>
              </a:rPr>
              <a:t>Sketchbook</a:t>
            </a:r>
            <a:r>
              <a:rPr lang="fr-FR" sz="4400" b="1" i="1" dirty="0" smtClean="0">
                <a:solidFill>
                  <a:srgbClr val="FE8302"/>
                </a:solidFill>
                <a:latin typeface="Verdana" pitchFamily="34" charset="0"/>
              </a:rPr>
              <a:t> # 7</a:t>
            </a:r>
            <a:endParaRPr lang="fr-FR" sz="4400" i="1" dirty="0">
              <a:solidFill>
                <a:srgbClr val="FE83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9219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 descr="http://4.bp.blogspot.com/_Jz5JhoNcrHY/TCVO2NhsqwI/AAAAAAAADbs/CGK6ewEyHh4/s1600/graffiti+art+lov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1571625"/>
            <a:ext cx="52863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10243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" descr="http://khamisi.files.wordpress.com/2008/05/preview-freebie-word-art-alone-broken.jpg"/>
          <p:cNvPicPr>
            <a:picLocks noChangeAspect="1" noChangeArrowheads="1"/>
          </p:cNvPicPr>
          <p:nvPr/>
        </p:nvPicPr>
        <p:blipFill>
          <a:blip r:embed="rId4" cstate="print"/>
          <a:srcRect l="3416" t="50633" r="2618" b="6645"/>
          <a:stretch>
            <a:fillRect/>
          </a:stretch>
        </p:blipFill>
        <p:spPr bwMode="auto">
          <a:xfrm>
            <a:off x="2500313" y="2000250"/>
            <a:ext cx="55356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11267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071938" y="357188"/>
            <a:ext cx="2341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E8302"/>
                </a:solidFill>
                <a:latin typeface="Verdana" pitchFamily="34" charset="0"/>
              </a:rPr>
              <a:t>Assignment: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571750" y="928688"/>
            <a:ext cx="62341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E8302"/>
                </a:solidFill>
              </a:rPr>
              <a:t>Choose a word and illustrate that word using it’s characteristics.</a:t>
            </a:r>
          </a:p>
          <a:p>
            <a:r>
              <a:rPr lang="en-US" b="1">
                <a:solidFill>
                  <a:srgbClr val="FE8302"/>
                </a:solidFill>
              </a:rPr>
              <a:t>Brainstorming – thumbnail sketches of words / designs.</a:t>
            </a:r>
          </a:p>
          <a:p>
            <a:endParaRPr lang="en-US" b="1">
              <a:solidFill>
                <a:srgbClr val="FE8302"/>
              </a:solidFill>
            </a:endParaRPr>
          </a:p>
          <a:p>
            <a:r>
              <a:rPr lang="en-US" b="1">
                <a:solidFill>
                  <a:srgbClr val="FE8302"/>
                </a:solidFill>
              </a:rPr>
              <a:t>Your Finished piece </a:t>
            </a:r>
            <a:r>
              <a:rPr lang="en-US" sz="2400" b="1" i="1">
                <a:solidFill>
                  <a:srgbClr val="19D3E7"/>
                </a:solidFill>
                <a:latin typeface="Showcard Gothic" pitchFamily="82" charset="0"/>
              </a:rPr>
              <a:t>MUST</a:t>
            </a:r>
            <a:r>
              <a:rPr lang="en-US" b="1">
                <a:solidFill>
                  <a:srgbClr val="FE8302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endParaRPr lang="en-US" b="1">
              <a:solidFill>
                <a:srgbClr val="FE830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b="1">
                <a:solidFill>
                  <a:srgbClr val="FE8302"/>
                </a:solidFill>
              </a:rPr>
              <a:t> be full page in size.</a:t>
            </a:r>
          </a:p>
          <a:p>
            <a:pPr>
              <a:buFont typeface="Arial" charset="0"/>
              <a:buChar char="•"/>
            </a:pPr>
            <a:endParaRPr lang="en-US" b="1">
              <a:solidFill>
                <a:srgbClr val="FE830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b="1">
                <a:solidFill>
                  <a:srgbClr val="FE8302"/>
                </a:solidFill>
              </a:rPr>
              <a:t>be a polished and finished piece, </a:t>
            </a:r>
          </a:p>
          <a:p>
            <a:r>
              <a:rPr lang="en-US" sz="2400" b="1" i="1">
                <a:solidFill>
                  <a:srgbClr val="FE8302"/>
                </a:solidFill>
              </a:rPr>
              <a:t>	</a:t>
            </a:r>
            <a:r>
              <a:rPr lang="en-US" sz="2400" b="1" i="1">
                <a:solidFill>
                  <a:srgbClr val="19D3E7"/>
                </a:solidFill>
                <a:latin typeface="Showcard Gothic" pitchFamily="82" charset="0"/>
              </a:rPr>
              <a:t>NOT</a:t>
            </a:r>
            <a:r>
              <a:rPr lang="en-US" b="1">
                <a:solidFill>
                  <a:srgbClr val="FE8302"/>
                </a:solidFill>
              </a:rPr>
              <a:t> a rough sketch.</a:t>
            </a:r>
          </a:p>
          <a:p>
            <a:endParaRPr lang="en-US" b="1">
              <a:solidFill>
                <a:srgbClr val="FE8302"/>
              </a:solidFill>
            </a:endParaRPr>
          </a:p>
          <a:p>
            <a:r>
              <a:rPr lang="en-US" sz="2800" b="1" u="sng">
                <a:solidFill>
                  <a:srgbClr val="19D3E7"/>
                </a:solidFill>
                <a:latin typeface="Showcard Gothic" pitchFamily="82" charset="0"/>
              </a:rPr>
              <a:t>Think!  </a:t>
            </a:r>
          </a:p>
          <a:p>
            <a:endParaRPr lang="en-US" b="1">
              <a:solidFill>
                <a:srgbClr val="FE8302"/>
              </a:solidFill>
            </a:endParaRPr>
          </a:p>
          <a:p>
            <a:r>
              <a:rPr lang="en-US" b="1">
                <a:solidFill>
                  <a:srgbClr val="FE8302"/>
                </a:solidFill>
              </a:rPr>
              <a:t>How can you illustrate your type to give meaning to the word?  </a:t>
            </a:r>
          </a:p>
          <a:p>
            <a:endParaRPr lang="en-US" b="1">
              <a:solidFill>
                <a:srgbClr val="FE8302"/>
              </a:solidFill>
            </a:endParaRPr>
          </a:p>
          <a:p>
            <a:r>
              <a:rPr lang="en-US" b="1">
                <a:solidFill>
                  <a:srgbClr val="FE8302"/>
                </a:solidFill>
              </a:rPr>
              <a:t>What characteristics can be used to show meaning?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3075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571750" y="785813"/>
            <a:ext cx="597693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ctr"/>
            <a:r>
              <a:rPr lang="fr-FR" sz="2000" b="1">
                <a:solidFill>
                  <a:srgbClr val="FE8302"/>
                </a:solidFill>
                <a:latin typeface="Verdana" pitchFamily="34" charset="0"/>
              </a:rPr>
              <a:t>Type is a crucial element of any design in which it appears – and is used most in graphich design.</a:t>
            </a:r>
          </a:p>
          <a:p>
            <a:pPr algn="just"/>
            <a:endParaRPr lang="fr-FR" sz="2000" b="1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r>
              <a:rPr lang="fr-FR" sz="2000" b="1">
                <a:solidFill>
                  <a:srgbClr val="FE8302"/>
                </a:solidFill>
                <a:latin typeface="Verdana" pitchFamily="34" charset="0"/>
              </a:rPr>
              <a:t>Type is percieved by the viewer in several ways simultaneously:</a:t>
            </a:r>
          </a:p>
          <a:p>
            <a:pPr algn="just">
              <a:buFont typeface="Arial" charset="0"/>
              <a:buChar char="•"/>
            </a:pPr>
            <a:endParaRPr lang="fr-FR" sz="2000" b="1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4099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071688" y="500063"/>
            <a:ext cx="2865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E8302"/>
                </a:solidFill>
                <a:latin typeface="Verdana" pitchFamily="34" charset="0"/>
              </a:rPr>
              <a:t>As text to read:</a:t>
            </a:r>
          </a:p>
        </p:txBody>
      </p:sp>
      <p:pic>
        <p:nvPicPr>
          <p:cNvPr id="4101" name="Picture 2" descr="http://www.nhsdesigns.com/images/examples/graphic_typography_in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1285875"/>
            <a:ext cx="3929063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5123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071688" y="500063"/>
            <a:ext cx="1863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solidFill>
                  <a:srgbClr val="FE8302"/>
                </a:solidFill>
                <a:latin typeface="Verdana" pitchFamily="34" charset="0"/>
              </a:rPr>
              <a:t>As shape:</a:t>
            </a:r>
            <a:endParaRPr lang="en-US" sz="2400" b="1" u="sng">
              <a:solidFill>
                <a:srgbClr val="FE8302"/>
              </a:solidFill>
              <a:latin typeface="Verdana" pitchFamily="34" charset="0"/>
            </a:endParaRPr>
          </a:p>
        </p:txBody>
      </p:sp>
      <p:pic>
        <p:nvPicPr>
          <p:cNvPr id="5125" name="Picture 4" descr="http://fast.mediamatic.nl/f/hmfm/image/255/1389-400-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5" y="1643063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6147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2571750" y="2000250"/>
            <a:ext cx="521493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E8302"/>
                </a:solidFill>
                <a:latin typeface="Verdana" pitchFamily="34" charset="0"/>
              </a:rPr>
              <a:t>Purely </a:t>
            </a:r>
          </a:p>
          <a:p>
            <a:pPr algn="ctr"/>
            <a:r>
              <a:rPr lang="fr-FR" sz="3200" b="1">
                <a:solidFill>
                  <a:srgbClr val="FE8302"/>
                </a:solidFill>
                <a:latin typeface="Verdana" pitchFamily="34" charset="0"/>
              </a:rPr>
              <a:t>element – where </a:t>
            </a:r>
            <a:r>
              <a:rPr lang="fr-FR" sz="4000" b="1" i="1">
                <a:solidFill>
                  <a:srgbClr val="FE8302"/>
                </a:solidFill>
                <a:latin typeface="Broadway" pitchFamily="82" charset="0"/>
              </a:rPr>
              <a:t>letterforms</a:t>
            </a:r>
            <a:r>
              <a:rPr lang="fr-FR" sz="4000" b="1" i="1">
                <a:solidFill>
                  <a:srgbClr val="FE8302"/>
                </a:solidFill>
                <a:latin typeface="Verdana" pitchFamily="34" charset="0"/>
              </a:rPr>
              <a:t> </a:t>
            </a:r>
            <a:r>
              <a:rPr lang="fr-FR" sz="3200" b="1">
                <a:solidFill>
                  <a:srgbClr val="FE8302"/>
                </a:solidFill>
                <a:latin typeface="Verdana" pitchFamily="34" charset="0"/>
              </a:rPr>
              <a:t>themselves convey a</a:t>
            </a:r>
            <a:endParaRPr lang="en-US" sz="3200" b="1" u="sng">
              <a:solidFill>
                <a:srgbClr val="FE8302"/>
              </a:solidFill>
              <a:latin typeface="Verdana" pitchFamily="34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000500" y="1643063"/>
            <a:ext cx="428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19D3E7"/>
                </a:solidFill>
                <a:latin typeface="Bradley Hand ITC" pitchFamily="66" charset="0"/>
              </a:rPr>
              <a:t>VISUAL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857375" y="4071938"/>
            <a:ext cx="7286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19D3E7"/>
                </a:solidFill>
                <a:latin typeface="Bradley Hand ITC" pitchFamily="66" charset="0"/>
              </a:rPr>
              <a:t>FEELING </a:t>
            </a:r>
            <a:r>
              <a:rPr lang="en-US" sz="2800" b="1">
                <a:solidFill>
                  <a:srgbClr val="FE8302"/>
                </a:solidFill>
                <a:latin typeface="Verdana" pitchFamily="34" charset="0"/>
              </a:rPr>
              <a:t>or</a:t>
            </a:r>
            <a:r>
              <a:rPr lang="en-US" sz="5400" b="1">
                <a:solidFill>
                  <a:srgbClr val="19D3E7"/>
                </a:solidFill>
                <a:latin typeface="Bradley Hand ITC" pitchFamily="66" charset="0"/>
              </a:rPr>
              <a:t>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7171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771800" y="2708920"/>
            <a:ext cx="4938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 b="1" dirty="0" err="1" smtClean="0">
                <a:solidFill>
                  <a:srgbClr val="FE8302"/>
                </a:solidFill>
                <a:latin typeface="Snap ITC" pitchFamily="82" charset="0"/>
              </a:rPr>
              <a:t>movie</a:t>
            </a:r>
            <a:r>
              <a:rPr lang="fr-FR" sz="6000" b="1" dirty="0" smtClean="0">
                <a:solidFill>
                  <a:srgbClr val="FE8302"/>
                </a:solidFill>
                <a:latin typeface="Snap ITC" pitchFamily="82" charset="0"/>
              </a:rPr>
              <a:t> time</a:t>
            </a:r>
            <a:endParaRPr lang="en-US" sz="6000" b="1" dirty="0">
              <a:solidFill>
                <a:srgbClr val="FE8302"/>
              </a:solidFill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7171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071688" y="500063"/>
            <a:ext cx="2574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solidFill>
                  <a:srgbClr val="FE8302"/>
                </a:solidFill>
                <a:latin typeface="Verdana" pitchFamily="34" charset="0"/>
              </a:rPr>
              <a:t>Types of font:</a:t>
            </a:r>
            <a:endParaRPr lang="en-US" sz="2400" b="1" u="sng">
              <a:solidFill>
                <a:srgbClr val="FE8302"/>
              </a:solidFill>
              <a:latin typeface="Verdana" pitchFamily="34" charset="0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059113" y="1844675"/>
            <a:ext cx="24399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en-US" sz="4400">
                <a:latin typeface="Century Schoolbook" pitchFamily="18" charset="0"/>
              </a:rPr>
              <a:t>Serif</a:t>
            </a:r>
            <a:endParaRPr lang="en-US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en-US" sz="4000"/>
              <a:t>San Serif</a:t>
            </a:r>
            <a:endParaRPr lang="en-US"/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en-US" sz="4800">
                <a:latin typeface="Old English Text MT" pitchFamily="66" charset="0"/>
              </a:rPr>
              <a:t>Display</a:t>
            </a:r>
            <a:endParaRPr lang="en-US">
              <a:latin typeface="Old English Text MT" pitchFamily="66" charset="0"/>
            </a:endParaRP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en-US" sz="6600">
                <a:latin typeface="Edwardian Script ITC" pitchFamily="66" charset="0"/>
              </a:rPr>
              <a:t>Script</a:t>
            </a:r>
            <a:endParaRPr lang="en-CA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8195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484438" y="2276475"/>
            <a:ext cx="248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latin typeface="Gisha" pitchFamily="34" charset="-79"/>
                <a:cs typeface="Gisha" pitchFamily="34" charset="-79"/>
              </a:rPr>
              <a:t> peace</a:t>
            </a:r>
            <a:endParaRPr lang="en-CA" sz="600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555875" y="2708275"/>
            <a:ext cx="2190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>
                <a:latin typeface="French Script MT" pitchFamily="66" charset="0"/>
                <a:cs typeface="Gisha" pitchFamily="34" charset="-79"/>
              </a:rPr>
              <a:t>peace</a:t>
            </a:r>
            <a:endParaRPr lang="en-CA" sz="6000">
              <a:latin typeface="French Script MT" pitchFamily="66" charset="0"/>
              <a:cs typeface="Gisha" pitchFamily="34" charset="-79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411413" y="4005263"/>
            <a:ext cx="2484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Gisha" pitchFamily="34" charset="-79"/>
                <a:cs typeface="Gisha" pitchFamily="34" charset="-79"/>
              </a:rPr>
              <a:t> </a:t>
            </a:r>
            <a:r>
              <a:rPr lang="en-US" sz="5400">
                <a:latin typeface="Stencil" pitchFamily="82" charset="0"/>
                <a:cs typeface="Gisha" pitchFamily="34" charset="-79"/>
              </a:rPr>
              <a:t>peace</a:t>
            </a:r>
            <a:endParaRPr lang="en-CA" sz="6000">
              <a:latin typeface="Stencil" pitchFamily="82" charset="0"/>
              <a:cs typeface="Gisha" pitchFamily="34" charset="-79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5580063" y="4005263"/>
            <a:ext cx="18780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Gisha" pitchFamily="34" charset="-79"/>
                <a:cs typeface="Gisha" pitchFamily="34" charset="-79"/>
              </a:rPr>
              <a:t> </a:t>
            </a:r>
            <a:r>
              <a:rPr lang="en-US" sz="5400">
                <a:latin typeface="Stencil" pitchFamily="82" charset="0"/>
                <a:cs typeface="Gisha" pitchFamily="34" charset="-79"/>
              </a:rPr>
              <a:t>war</a:t>
            </a:r>
            <a:endParaRPr lang="en-CA" sz="6000">
              <a:latin typeface="Stencil" pitchFamily="82" charset="0"/>
              <a:cs typeface="Gisha" pitchFamily="34" charset="-79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5724525" y="2708275"/>
            <a:ext cx="1590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>
                <a:latin typeface="French Script MT" pitchFamily="66" charset="0"/>
                <a:cs typeface="Gisha" pitchFamily="34" charset="-79"/>
              </a:rPr>
              <a:t>war</a:t>
            </a:r>
            <a:endParaRPr lang="en-CA" sz="6000">
              <a:latin typeface="French Script MT" pitchFamily="66" charset="0"/>
              <a:cs typeface="Gisha" pitchFamily="34" charset="-79"/>
            </a:endParaRP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5651500" y="2349500"/>
            <a:ext cx="16097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latin typeface="Gisha" pitchFamily="34" charset="-79"/>
                <a:cs typeface="Gisha" pitchFamily="34" charset="-79"/>
              </a:rPr>
              <a:t> war</a:t>
            </a:r>
            <a:endParaRPr lang="en-CA" sz="6000">
              <a:latin typeface="Gisha" pitchFamily="34" charset="-79"/>
              <a:cs typeface="Gisha" pitchFamily="34" charset="-79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3744912" y="3681413"/>
            <a:ext cx="3167063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15"/>
          <p:cNvSpPr txBox="1">
            <a:spLocks noChangeArrowheads="1"/>
          </p:cNvSpPr>
          <p:nvPr/>
        </p:nvSpPr>
        <p:spPr bwMode="auto">
          <a:xfrm>
            <a:off x="2268538" y="765175"/>
            <a:ext cx="6624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E8302"/>
                </a:solidFill>
              </a:rPr>
              <a:t>Choice of typeface depends on the </a:t>
            </a:r>
            <a:r>
              <a:rPr lang="en-US" sz="2400" b="1" u="sng">
                <a:solidFill>
                  <a:srgbClr val="19D3E7"/>
                </a:solidFill>
              </a:rPr>
              <a:t>context</a:t>
            </a:r>
            <a:r>
              <a:rPr lang="en-US" sz="2400" b="1">
                <a:solidFill>
                  <a:srgbClr val="FE8302"/>
                </a:solidFill>
              </a:rPr>
              <a:t> of the text.</a:t>
            </a:r>
          </a:p>
          <a:p>
            <a:pPr algn="ctr"/>
            <a:endParaRPr lang="en-CA" sz="2400" b="1">
              <a:solidFill>
                <a:srgbClr val="FE83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3075" name="Picture 24" descr="vcx fsd jfiez az if 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571750" y="785813"/>
            <a:ext cx="597693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ctr"/>
            <a:r>
              <a:rPr lang="fr-FR" sz="3600" b="1" dirty="0" smtClean="0">
                <a:solidFill>
                  <a:srgbClr val="FE8302"/>
                </a:solidFill>
                <a:latin typeface="Verdana" pitchFamily="34" charset="0"/>
              </a:rPr>
              <a:t>Type </a:t>
            </a:r>
            <a:r>
              <a:rPr lang="fr-FR" sz="3600" b="1" dirty="0" err="1" smtClean="0">
                <a:solidFill>
                  <a:srgbClr val="FE8302"/>
                </a:solidFill>
                <a:latin typeface="Verdana" pitchFamily="34" charset="0"/>
              </a:rPr>
              <a:t>is</a:t>
            </a:r>
            <a:r>
              <a:rPr lang="fr-FR" sz="3600" b="1" dirty="0" smtClean="0">
                <a:solidFill>
                  <a:srgbClr val="FE8302"/>
                </a:solidFill>
                <a:latin typeface="Verdana" pitchFamily="34" charset="0"/>
              </a:rPr>
              <a:t> </a:t>
            </a:r>
            <a:r>
              <a:rPr lang="fr-FR" sz="3600" b="1" dirty="0" err="1" smtClean="0">
                <a:solidFill>
                  <a:srgbClr val="FE8302"/>
                </a:solidFill>
                <a:latin typeface="Verdana" pitchFamily="34" charset="0"/>
              </a:rPr>
              <a:t>everywhere</a:t>
            </a:r>
            <a:r>
              <a:rPr lang="fr-FR" sz="3600" b="1" dirty="0" smtClean="0">
                <a:solidFill>
                  <a:srgbClr val="FE8302"/>
                </a:solidFill>
                <a:latin typeface="Verdana" pitchFamily="34" charset="0"/>
              </a:rPr>
              <a:t>!</a:t>
            </a:r>
            <a:endParaRPr lang="fr-FR" sz="36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E8302"/>
                </a:solidFill>
                <a:latin typeface="Verdana" pitchFamily="34" charset="0"/>
              </a:rPr>
              <a:t>Look </a:t>
            </a:r>
            <a:r>
              <a:rPr lang="fr-FR" sz="2000" b="1" dirty="0" err="1" smtClean="0">
                <a:solidFill>
                  <a:srgbClr val="FE8302"/>
                </a:solidFill>
                <a:latin typeface="Verdana" pitchFamily="34" charset="0"/>
              </a:rPr>
              <a:t>around</a:t>
            </a:r>
            <a:r>
              <a:rPr lang="fr-FR" sz="2000" b="1" dirty="0" smtClean="0">
                <a:solidFill>
                  <a:srgbClr val="FE8302"/>
                </a:solidFill>
                <a:latin typeface="Verdana" pitchFamily="34" charset="0"/>
              </a:rPr>
              <a:t> the room – </a:t>
            </a:r>
            <a:r>
              <a:rPr lang="fr-FR" sz="2000" b="1" dirty="0" err="1" smtClean="0">
                <a:solidFill>
                  <a:srgbClr val="FE8302"/>
                </a:solidFill>
                <a:latin typeface="Verdana" pitchFamily="34" charset="0"/>
              </a:rPr>
              <a:t>find</a:t>
            </a:r>
            <a:r>
              <a:rPr lang="fr-FR" sz="2000" b="1" dirty="0" smtClean="0">
                <a:solidFill>
                  <a:srgbClr val="FE8302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FE8302"/>
                </a:solidFill>
                <a:latin typeface="Verdana" pitchFamily="34" charset="0"/>
              </a:rPr>
              <a:t>examples</a:t>
            </a:r>
            <a:r>
              <a:rPr lang="fr-FR" sz="2000" b="1" dirty="0" smtClean="0">
                <a:solidFill>
                  <a:srgbClr val="FE8302"/>
                </a:solidFill>
                <a:latin typeface="Verdana" pitchFamily="34" charset="0"/>
              </a:rPr>
              <a:t> of type.</a:t>
            </a:r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>
              <a:buFont typeface="Arial" charset="0"/>
              <a:buChar char="•"/>
            </a:pPr>
            <a:endParaRPr lang="fr-FR" sz="2000" b="1" dirty="0">
              <a:solidFill>
                <a:srgbClr val="FE8302"/>
              </a:solidFill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Showcard Gothic</vt:lpstr>
      <vt:lpstr>Verdana</vt:lpstr>
      <vt:lpstr>Broadway</vt:lpstr>
      <vt:lpstr>Bradley Hand ITC</vt:lpstr>
      <vt:lpstr>Century Schoolbook</vt:lpstr>
      <vt:lpstr>Old English Text MT</vt:lpstr>
      <vt:lpstr>Edwardian Script ITC</vt:lpstr>
      <vt:lpstr>Gisha</vt:lpstr>
      <vt:lpstr>French Script MT</vt:lpstr>
      <vt:lpstr>Stencil</vt:lpstr>
      <vt:lpstr>Modèle par défaut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Circles</dc:title>
  <dc:creator>www.powerpointstyles.com</dc:creator>
  <dc:description>Image credit to Michal Marcol / FreeDigitalPhotos.net</dc:description>
  <cp:lastModifiedBy>Steph</cp:lastModifiedBy>
  <cp:revision>51</cp:revision>
  <dcterms:created xsi:type="dcterms:W3CDTF">2009-03-23T15:23:24Z</dcterms:created>
  <dcterms:modified xsi:type="dcterms:W3CDTF">2011-03-29T15:07:51Z</dcterms:modified>
</cp:coreProperties>
</file>