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9A918A69-CDB9-4F3D-A9A3-A56232FC692B}" type="datetimeFigureOut">
              <a:rPr lang="en-CA" smtClean="0"/>
              <a:t>14/03/2011</a:t>
            </a:fld>
            <a:endParaRPr lang="en-CA"/>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1E8C472-F505-428D-92AE-9044B24482EC}" type="slidenum">
              <a:rPr lang="en-CA" smtClean="0"/>
              <a:t>‹#›</a:t>
            </a:fld>
            <a:endParaRPr lang="en-CA"/>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918A69-CDB9-4F3D-A9A3-A56232FC692B}" type="datetimeFigureOut">
              <a:rPr lang="en-CA" smtClean="0"/>
              <a:t>14/03/2011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1E8C472-F505-428D-92AE-9044B24482EC}"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918A69-CDB9-4F3D-A9A3-A56232FC692B}" type="datetimeFigureOut">
              <a:rPr lang="en-CA" smtClean="0"/>
              <a:t>14/03/2011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1E8C472-F505-428D-92AE-9044B24482EC}"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918A69-CDB9-4F3D-A9A3-A56232FC692B}" type="datetimeFigureOut">
              <a:rPr lang="en-CA" smtClean="0"/>
              <a:t>14/03/2011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1E8C472-F505-428D-92AE-9044B24482EC}"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9A918A69-CDB9-4F3D-A9A3-A56232FC692B}" type="datetimeFigureOut">
              <a:rPr lang="en-CA" smtClean="0"/>
              <a:t>14/03/2011</a:t>
            </a:fld>
            <a:endParaRPr lang="en-CA"/>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1E8C472-F505-428D-92AE-9044B24482EC}" type="slidenum">
              <a:rPr lang="en-CA" smtClean="0"/>
              <a:t>‹#›</a:t>
            </a:fld>
            <a:endParaRPr lang="en-CA"/>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918A69-CDB9-4F3D-A9A3-A56232FC692B}" type="datetimeFigureOut">
              <a:rPr lang="en-CA" smtClean="0"/>
              <a:t>14/03/2011</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a:xfrm>
            <a:off x="8641080" y="6514568"/>
            <a:ext cx="464288" cy="274320"/>
          </a:xfrm>
        </p:spPr>
        <p:txBody>
          <a:bodyPr/>
          <a:lstStyle>
            <a:extLst/>
          </a:lstStyle>
          <a:p>
            <a:fld id="{11E8C472-F505-428D-92AE-9044B24482EC}" type="slidenum">
              <a:rPr lang="en-CA" smtClean="0"/>
              <a:t>‹#›</a:t>
            </a:fld>
            <a:endParaRPr lang="en-CA"/>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A918A69-CDB9-4F3D-A9A3-A56232FC692B}" type="datetimeFigureOut">
              <a:rPr lang="en-CA" smtClean="0"/>
              <a:t>14/03/2011</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a:xfrm>
            <a:off x="8641080" y="6514568"/>
            <a:ext cx="464288" cy="274320"/>
          </a:xfrm>
        </p:spPr>
        <p:txBody>
          <a:bodyPr/>
          <a:lstStyle>
            <a:extLst/>
          </a:lstStyle>
          <a:p>
            <a:fld id="{11E8C472-F505-428D-92AE-9044B24482EC}"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A918A69-CDB9-4F3D-A9A3-A56232FC692B}" type="datetimeFigureOut">
              <a:rPr lang="en-CA" smtClean="0"/>
              <a:t>14/03/2011</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11E8C472-F505-428D-92AE-9044B24482EC}" type="slidenum">
              <a:rPr lang="en-CA" smtClean="0"/>
              <a:t>‹#›</a:t>
            </a:fld>
            <a:endParaRPr lang="en-CA"/>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918A69-CDB9-4F3D-A9A3-A56232FC692B}" type="datetimeFigureOut">
              <a:rPr lang="en-CA" smtClean="0"/>
              <a:t>14/03/2011</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11E8C472-F505-428D-92AE-9044B24482EC}"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9A918A69-CDB9-4F3D-A9A3-A56232FC692B}" type="datetimeFigureOut">
              <a:rPr lang="en-CA" smtClean="0"/>
              <a:t>14/03/2011</a:t>
            </a:fld>
            <a:endParaRPr lang="en-CA"/>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1E8C472-F505-428D-92AE-9044B24482EC}" type="slidenum">
              <a:rPr lang="en-CA" smtClean="0"/>
              <a:t>‹#›</a:t>
            </a:fld>
            <a:endParaRPr lang="en-CA"/>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9A918A69-CDB9-4F3D-A9A3-A56232FC692B}" type="datetimeFigureOut">
              <a:rPr lang="en-CA" smtClean="0"/>
              <a:t>14/03/2011</a:t>
            </a:fld>
            <a:endParaRPr lang="en-CA"/>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1E8C472-F505-428D-92AE-9044B24482EC}" type="slidenum">
              <a:rPr lang="en-CA" smtClean="0"/>
              <a:t>‹#›</a:t>
            </a:fld>
            <a:endParaRPr lang="en-CA"/>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CA"/>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9A918A69-CDB9-4F3D-A9A3-A56232FC692B}" type="datetimeFigureOut">
              <a:rPr lang="en-CA" smtClean="0"/>
              <a:t>14/03/2011</a:t>
            </a:fld>
            <a:endParaRPr lang="en-CA"/>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1E8C472-F505-428D-92AE-9044B24482EC}" type="slidenum">
              <a:rPr lang="en-CA" smtClean="0"/>
              <a:t>‹#›</a:t>
            </a:fld>
            <a:endParaRPr lang="en-CA"/>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Value and Tone</a:t>
            </a:r>
            <a:endParaRPr lang="en-CA" dirty="0"/>
          </a:p>
        </p:txBody>
      </p:sp>
      <p:sp>
        <p:nvSpPr>
          <p:cNvPr id="3" name="Subtitle 2"/>
          <p:cNvSpPr>
            <a:spLocks noGrp="1"/>
          </p:cNvSpPr>
          <p:nvPr>
            <p:ph type="subTitle" idx="1"/>
          </p:nvPr>
        </p:nvSpPr>
        <p:spPr/>
        <p:txBody>
          <a:bodyPr/>
          <a:lstStyle/>
          <a:p>
            <a:r>
              <a:rPr lang="en-US" dirty="0" smtClean="0"/>
              <a:t>Sketchbook</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a:t>
            </a:r>
            <a:br>
              <a:rPr lang="en-US" dirty="0" smtClean="0"/>
            </a:br>
            <a:r>
              <a:rPr lang="en-US" dirty="0" smtClean="0"/>
              <a:t>“high-key”</a:t>
            </a:r>
            <a:endParaRPr lang="en-CA" dirty="0"/>
          </a:p>
        </p:txBody>
      </p:sp>
      <p:pic>
        <p:nvPicPr>
          <p:cNvPr id="22530" name="Picture 2" descr="http://timeoffun.com/pics/Claude-Monet/Claude-Monet-19.jpg"/>
          <p:cNvPicPr>
            <a:picLocks noChangeAspect="1" noChangeArrowheads="1"/>
          </p:cNvPicPr>
          <p:nvPr/>
        </p:nvPicPr>
        <p:blipFill>
          <a:blip r:embed="rId2" cstate="print"/>
          <a:srcRect/>
          <a:stretch>
            <a:fillRect/>
          </a:stretch>
        </p:blipFill>
        <p:spPr bwMode="auto">
          <a:xfrm>
            <a:off x="2987824" y="1588243"/>
            <a:ext cx="3455656" cy="4361038"/>
          </a:xfrm>
          <a:prstGeom prst="rect">
            <a:avLst/>
          </a:prstGeom>
          <a:noFill/>
        </p:spPr>
      </p:pic>
      <p:sp>
        <p:nvSpPr>
          <p:cNvPr id="5" name="TextBox 4"/>
          <p:cNvSpPr txBox="1"/>
          <p:nvPr/>
        </p:nvSpPr>
        <p:spPr>
          <a:xfrm>
            <a:off x="1619672" y="5949280"/>
            <a:ext cx="4821769" cy="646331"/>
          </a:xfrm>
          <a:prstGeom prst="rect">
            <a:avLst/>
          </a:prstGeom>
          <a:noFill/>
        </p:spPr>
        <p:txBody>
          <a:bodyPr wrap="none" rtlCol="0">
            <a:spAutoFit/>
          </a:bodyPr>
          <a:lstStyle/>
          <a:p>
            <a:pPr algn="r"/>
            <a:r>
              <a:rPr lang="en-US" dirty="0" smtClean="0"/>
              <a:t>La Promenade, La Femme a </a:t>
            </a:r>
            <a:r>
              <a:rPr lang="en-US" dirty="0" err="1" smtClean="0"/>
              <a:t>l’ombrelle</a:t>
            </a:r>
            <a:r>
              <a:rPr lang="en-US" dirty="0" smtClean="0"/>
              <a:t>, 1875</a:t>
            </a:r>
          </a:p>
          <a:p>
            <a:pPr algn="r"/>
            <a:r>
              <a:rPr lang="en-US" dirty="0" smtClean="0"/>
              <a:t>Claude Monet</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CA" dirty="0"/>
          </a:p>
        </p:txBody>
      </p:sp>
      <p:pic>
        <p:nvPicPr>
          <p:cNvPr id="4" name="Picture 2" descr="Painting Color Class: Tones or Values"/>
          <p:cNvPicPr>
            <a:picLocks noChangeAspect="1" noChangeArrowheads="1"/>
          </p:cNvPicPr>
          <p:nvPr/>
        </p:nvPicPr>
        <p:blipFill>
          <a:blip r:embed="rId2" cstate="print"/>
          <a:srcRect/>
          <a:stretch>
            <a:fillRect/>
          </a:stretch>
        </p:blipFill>
        <p:spPr bwMode="auto">
          <a:xfrm>
            <a:off x="2483768" y="1772816"/>
            <a:ext cx="3888432" cy="392770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CA" dirty="0"/>
          </a:p>
        </p:txBody>
      </p:sp>
      <p:pic>
        <p:nvPicPr>
          <p:cNvPr id="4" name="Picture 4" descr="http://0.tqn.com/d/painting/1/0/0/T/1/Tone-LightsLost.jpg"/>
          <p:cNvPicPr>
            <a:picLocks noChangeAspect="1" noChangeArrowheads="1"/>
          </p:cNvPicPr>
          <p:nvPr/>
        </p:nvPicPr>
        <p:blipFill>
          <a:blip r:embed="rId2" cstate="print"/>
          <a:srcRect/>
          <a:stretch>
            <a:fillRect/>
          </a:stretch>
        </p:blipFill>
        <p:spPr bwMode="auto">
          <a:xfrm>
            <a:off x="2267744" y="1556792"/>
            <a:ext cx="4680520" cy="4586907"/>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a:t>
            </a:r>
            <a:br>
              <a:rPr lang="en-US" dirty="0" smtClean="0"/>
            </a:br>
            <a:r>
              <a:rPr lang="en-US" dirty="0" smtClean="0"/>
              <a:t>atmospheric perspective</a:t>
            </a:r>
            <a:endParaRPr lang="en-CA" dirty="0"/>
          </a:p>
        </p:txBody>
      </p:sp>
      <p:pic>
        <p:nvPicPr>
          <p:cNvPr id="23554" name="Picture 2" descr="[LQGirl+Contrast.jpg]"/>
          <p:cNvPicPr>
            <a:picLocks noChangeAspect="1" noChangeArrowheads="1"/>
          </p:cNvPicPr>
          <p:nvPr/>
        </p:nvPicPr>
        <p:blipFill>
          <a:blip r:embed="rId2" cstate="print">
            <a:lum contrast="10000"/>
          </a:blip>
          <a:srcRect/>
          <a:stretch>
            <a:fillRect/>
          </a:stretch>
        </p:blipFill>
        <p:spPr bwMode="auto">
          <a:xfrm>
            <a:off x="1475656" y="1560772"/>
            <a:ext cx="6624736" cy="4538540"/>
          </a:xfrm>
          <a:prstGeom prst="rect">
            <a:avLst/>
          </a:prstGeom>
          <a:noFill/>
        </p:spPr>
      </p:pic>
      <p:sp>
        <p:nvSpPr>
          <p:cNvPr id="5" name="TextBox 4"/>
          <p:cNvSpPr txBox="1"/>
          <p:nvPr/>
        </p:nvSpPr>
        <p:spPr>
          <a:xfrm>
            <a:off x="6300192" y="6021288"/>
            <a:ext cx="1758558" cy="646331"/>
          </a:xfrm>
          <a:prstGeom prst="rect">
            <a:avLst/>
          </a:prstGeom>
          <a:noFill/>
        </p:spPr>
        <p:txBody>
          <a:bodyPr wrap="none" rtlCol="0">
            <a:spAutoFit/>
          </a:bodyPr>
          <a:lstStyle/>
          <a:p>
            <a:pPr algn="r"/>
            <a:r>
              <a:rPr lang="en-US" dirty="0" smtClean="0"/>
              <a:t>Air, 2009</a:t>
            </a:r>
          </a:p>
          <a:p>
            <a:pPr algn="r"/>
            <a:r>
              <a:rPr lang="en-US" dirty="0" smtClean="0"/>
              <a:t>Keith Sizemore</a:t>
            </a: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a:t>
            </a:r>
            <a:endParaRPr lang="en-CA" dirty="0"/>
          </a:p>
        </p:txBody>
      </p:sp>
      <p:sp>
        <p:nvSpPr>
          <p:cNvPr id="3" name="Content Placeholder 2"/>
          <p:cNvSpPr>
            <a:spLocks noGrp="1"/>
          </p:cNvSpPr>
          <p:nvPr>
            <p:ph idx="1"/>
          </p:nvPr>
        </p:nvSpPr>
        <p:spPr/>
        <p:txBody>
          <a:bodyPr/>
          <a:lstStyle/>
          <a:p>
            <a:r>
              <a:rPr lang="en-US" dirty="0" smtClean="0"/>
              <a:t>Tone is the value applied to a color or hue.</a:t>
            </a:r>
          </a:p>
          <a:p>
            <a:r>
              <a:rPr lang="en-US" dirty="0" smtClean="0"/>
              <a:t>Light tones are created by adding white or yellow to a pigment</a:t>
            </a:r>
          </a:p>
          <a:p>
            <a:r>
              <a:rPr lang="en-US" dirty="0" smtClean="0"/>
              <a:t>Dark tones are created by adding black, grey or blue to a pigment.</a:t>
            </a:r>
          </a:p>
          <a:p>
            <a:r>
              <a:rPr lang="en-US" dirty="0" smtClean="0"/>
              <a:t>When creating 2D artwork in color, make sure to have a wide range of tones.</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CA" dirty="0"/>
          </a:p>
        </p:txBody>
      </p:sp>
      <p:sp>
        <p:nvSpPr>
          <p:cNvPr id="3" name="Content Placeholder 2"/>
          <p:cNvSpPr>
            <a:spLocks noGrp="1"/>
          </p:cNvSpPr>
          <p:nvPr>
            <p:ph idx="1"/>
          </p:nvPr>
        </p:nvSpPr>
        <p:spPr/>
        <p:txBody>
          <a:bodyPr>
            <a:normAutofit fontScale="77500" lnSpcReduction="20000"/>
          </a:bodyPr>
          <a:lstStyle/>
          <a:p>
            <a:r>
              <a:rPr lang="en-US" dirty="0" smtClean="0"/>
              <a:t>Grade 10 </a:t>
            </a:r>
          </a:p>
          <a:p>
            <a:pPr lvl="1"/>
            <a:r>
              <a:rPr lang="en-US" dirty="0" smtClean="0"/>
              <a:t>Create a grayscale value scale in your sketchbook.  This value scale must include 8 steps from white to black in graphite. </a:t>
            </a:r>
            <a:r>
              <a:rPr lang="en-US" dirty="0" smtClean="0"/>
              <a:t> </a:t>
            </a:r>
            <a:r>
              <a:rPr lang="en-US" dirty="0" smtClean="0"/>
              <a:t>You must use a ruler to create your value scale grid. Draw this value scale at the top of your sketchbook page – leave half of your page for the rest of the assignment.</a:t>
            </a:r>
          </a:p>
          <a:p>
            <a:pPr lvl="1"/>
            <a:r>
              <a:rPr lang="en-US" dirty="0" smtClean="0"/>
              <a:t>On the bottom half of your sketchbook page, use one of the black and white images provided to create a value study composition.  Use only half of the image chosen.  Cut and paste the portion you are using in your sketchbook (be creative). </a:t>
            </a:r>
            <a:r>
              <a:rPr lang="en-US" dirty="0" smtClean="0"/>
              <a:t> </a:t>
            </a:r>
            <a:r>
              <a:rPr lang="en-US" dirty="0" smtClean="0"/>
              <a:t>You will draw in grayscale the pieces missing from the image you’ve selected.  You must represent appropriate value, using at least 6 of the 8 tones created in your value scale.  Your portion of the drawing should take up AT LEAST three quarters of the space between your cut and pasted bits.</a:t>
            </a:r>
          </a:p>
          <a:p>
            <a:pPr lvl="1"/>
            <a:endParaRPr lang="en-US" dirty="0" smtClean="0"/>
          </a:p>
          <a:p>
            <a:pPr lvl="1"/>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CA" dirty="0"/>
          </a:p>
        </p:txBody>
      </p:sp>
      <p:sp>
        <p:nvSpPr>
          <p:cNvPr id="3" name="Content Placeholder 2"/>
          <p:cNvSpPr>
            <a:spLocks noGrp="1"/>
          </p:cNvSpPr>
          <p:nvPr>
            <p:ph idx="1"/>
          </p:nvPr>
        </p:nvSpPr>
        <p:spPr>
          <a:xfrm>
            <a:off x="457200" y="1646236"/>
            <a:ext cx="8229600" cy="4879107"/>
          </a:xfrm>
        </p:spPr>
        <p:txBody>
          <a:bodyPr>
            <a:normAutofit fontScale="85000" lnSpcReduction="20000"/>
          </a:bodyPr>
          <a:lstStyle/>
          <a:p>
            <a:r>
              <a:rPr lang="en-US" dirty="0" smtClean="0"/>
              <a:t>Senior Students</a:t>
            </a:r>
          </a:p>
          <a:p>
            <a:pPr lvl="1"/>
            <a:r>
              <a:rPr lang="en-US" dirty="0" smtClean="0"/>
              <a:t>On your tone handout – or in your sketchbook choose a color to make a tone value scale. </a:t>
            </a:r>
            <a:r>
              <a:rPr lang="en-US" dirty="0" smtClean="0"/>
              <a:t> </a:t>
            </a:r>
            <a:r>
              <a:rPr lang="en-US" dirty="0" smtClean="0"/>
              <a:t>Compare the tones in your color scale to the grayscale provided on the handout.</a:t>
            </a:r>
            <a:r>
              <a:rPr lang="en-CA" dirty="0" smtClean="0"/>
              <a:t> </a:t>
            </a:r>
          </a:p>
          <a:p>
            <a:pPr lvl="1"/>
            <a:r>
              <a:rPr lang="en-US" dirty="0" smtClean="0"/>
              <a:t>Choose a color image from a magazine.  Make sure that the image you choose represents a wide range of tonal changes.   In your sketchbook cut and paste half of the image you have selected (be creative).  Use the remainder of your sketchbook page to come up with a composition that creatively incorporates a wide range of tones.  </a:t>
            </a:r>
          </a:p>
          <a:p>
            <a:pPr lvl="1"/>
            <a:r>
              <a:rPr lang="en-US" dirty="0" smtClean="0"/>
              <a:t>The composition that you create must contain a wide range of tones as well as take up at least three thirds of the space left over after you’ve pasted your image.  Choose your image wisely – make sure there is plenty of tone range.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en-CA" dirty="0"/>
          </a:p>
        </p:txBody>
      </p:sp>
      <p:sp>
        <p:nvSpPr>
          <p:cNvPr id="3" name="Content Placeholder 2"/>
          <p:cNvSpPr>
            <a:spLocks noGrp="1"/>
          </p:cNvSpPr>
          <p:nvPr>
            <p:ph idx="1"/>
          </p:nvPr>
        </p:nvSpPr>
        <p:spPr/>
        <p:txBody>
          <a:bodyPr/>
          <a:lstStyle/>
          <a:p>
            <a:r>
              <a:rPr lang="en-US" dirty="0" smtClean="0"/>
              <a:t>Value – simply put – is the darkness or lightness of an object. It pertains to the use of light or dark, shade and highlight in artwork.</a:t>
            </a:r>
          </a:p>
          <a:p>
            <a:r>
              <a:rPr lang="en-US" dirty="0" smtClean="0"/>
              <a:t>Believe it or not, value is more important than color to the design and success of a piece of artwork.</a:t>
            </a:r>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a:t>
            </a:r>
            <a:endParaRPr lang="en-CA" dirty="0"/>
          </a:p>
        </p:txBody>
      </p:sp>
      <p:sp>
        <p:nvSpPr>
          <p:cNvPr id="3" name="Content Placeholder 2"/>
          <p:cNvSpPr>
            <a:spLocks noGrp="1"/>
          </p:cNvSpPr>
          <p:nvPr>
            <p:ph idx="1"/>
          </p:nvPr>
        </p:nvSpPr>
        <p:spPr/>
        <p:txBody>
          <a:bodyPr/>
          <a:lstStyle/>
          <a:p>
            <a:r>
              <a:rPr lang="en-US" dirty="0" smtClean="0"/>
              <a:t>Value is used in all artwork! Black and white photography depends entirely on value to define its subjects.</a:t>
            </a:r>
          </a:p>
          <a:p>
            <a:r>
              <a:rPr lang="en-US" dirty="0" smtClean="0"/>
              <a:t>Many famous successful artists use a narrow value scale in order to help create cohesive and harmonious works of art.  Limiting the value scale to about 4 values will affect the mood of your artwork. (examples to come)</a:t>
            </a:r>
          </a:p>
          <a:p>
            <a:pPr>
              <a:buNone/>
            </a:pP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a:t>
            </a:r>
            <a:endParaRPr lang="en-CA" dirty="0"/>
          </a:p>
        </p:txBody>
      </p:sp>
      <p:sp>
        <p:nvSpPr>
          <p:cNvPr id="3" name="Content Placeholder 2"/>
          <p:cNvSpPr>
            <a:spLocks noGrp="1"/>
          </p:cNvSpPr>
          <p:nvPr>
            <p:ph idx="1"/>
          </p:nvPr>
        </p:nvSpPr>
        <p:spPr/>
        <p:txBody>
          <a:bodyPr/>
          <a:lstStyle/>
          <a:p>
            <a:r>
              <a:rPr lang="en-US" dirty="0" smtClean="0"/>
              <a:t>Be aware of value when creating artwork. </a:t>
            </a:r>
          </a:p>
          <a:p>
            <a:r>
              <a:rPr lang="en-US" dirty="0" smtClean="0"/>
              <a:t>Value (or tone in color artworks) is an essential skill an artist must be able to use properly.  If not used correctly art with weak values tend to look dull and flat.</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CA" dirty="0"/>
          </a:p>
        </p:txBody>
      </p:sp>
      <p:sp>
        <p:nvSpPr>
          <p:cNvPr id="3" name="Content Placeholder 2"/>
          <p:cNvSpPr>
            <a:spLocks noGrp="1"/>
          </p:cNvSpPr>
          <p:nvPr>
            <p:ph idx="1"/>
          </p:nvPr>
        </p:nvSpPr>
        <p:spPr/>
        <p:txBody>
          <a:bodyPr/>
          <a:lstStyle/>
          <a:p>
            <a:r>
              <a:rPr lang="en-US" dirty="0" smtClean="0"/>
              <a:t>Value is what gives 2D surfaces a 3D feel.</a:t>
            </a:r>
          </a:p>
          <a:p>
            <a:r>
              <a:rPr lang="en-US" dirty="0" smtClean="0"/>
              <a:t>Proper use of value can also give your artwork a feeling of space.</a:t>
            </a:r>
          </a:p>
          <a:p>
            <a:r>
              <a:rPr lang="en-US" dirty="0" smtClean="0"/>
              <a:t>When working on 2D surfaces remember that the closer objects get to the horizon the lighter and less detail the object will have.  This is due to atmospheric perspective.</a:t>
            </a:r>
          </a:p>
          <a:p>
            <a:pPr>
              <a:buNone/>
            </a:pP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4136"/>
          </a:xfrm>
        </p:spPr>
        <p:txBody>
          <a:bodyPr>
            <a:normAutofit fontScale="90000"/>
          </a:bodyPr>
          <a:lstStyle/>
          <a:p>
            <a:r>
              <a:rPr lang="en-US" sz="4000" dirty="0" smtClean="0"/>
              <a:t>EXAMPLES: </a:t>
            </a:r>
            <a:br>
              <a:rPr lang="en-US" sz="4000" dirty="0" smtClean="0"/>
            </a:br>
            <a:r>
              <a:rPr lang="en-US" sz="4000" dirty="0" smtClean="0"/>
              <a:t>“low-key”</a:t>
            </a:r>
            <a:endParaRPr lang="en-CA" sz="4000" dirty="0"/>
          </a:p>
        </p:txBody>
      </p:sp>
      <p:pic>
        <p:nvPicPr>
          <p:cNvPr id="1026" name="Picture 2" descr="[Dubuffet.jpg]"/>
          <p:cNvPicPr>
            <a:picLocks noChangeAspect="1" noChangeArrowheads="1"/>
          </p:cNvPicPr>
          <p:nvPr/>
        </p:nvPicPr>
        <p:blipFill>
          <a:blip r:embed="rId2" cstate="print"/>
          <a:srcRect/>
          <a:stretch>
            <a:fillRect/>
          </a:stretch>
        </p:blipFill>
        <p:spPr bwMode="auto">
          <a:xfrm>
            <a:off x="2267744" y="1844824"/>
            <a:ext cx="4762500" cy="3695701"/>
          </a:xfrm>
          <a:prstGeom prst="rect">
            <a:avLst/>
          </a:prstGeom>
          <a:noFill/>
        </p:spPr>
      </p:pic>
      <p:sp>
        <p:nvSpPr>
          <p:cNvPr id="5" name="TextBox 4"/>
          <p:cNvSpPr txBox="1"/>
          <p:nvPr/>
        </p:nvSpPr>
        <p:spPr>
          <a:xfrm>
            <a:off x="3707904" y="5589240"/>
            <a:ext cx="3382849" cy="646331"/>
          </a:xfrm>
          <a:prstGeom prst="rect">
            <a:avLst/>
          </a:prstGeom>
          <a:noFill/>
        </p:spPr>
        <p:txBody>
          <a:bodyPr wrap="none" rtlCol="0">
            <a:spAutoFit/>
          </a:bodyPr>
          <a:lstStyle/>
          <a:p>
            <a:r>
              <a:rPr lang="en-US" dirty="0" smtClean="0"/>
              <a:t>Apartment Houses, Paris, 1946</a:t>
            </a:r>
          </a:p>
          <a:p>
            <a:pPr algn="r"/>
            <a:r>
              <a:rPr lang="en-US" dirty="0" smtClean="0"/>
              <a:t>Jean Dubuffet</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a:t>
            </a:r>
            <a:br>
              <a:rPr lang="en-US" dirty="0" smtClean="0"/>
            </a:br>
            <a:r>
              <a:rPr lang="en-US" dirty="0" smtClean="0"/>
              <a:t>“low-key”</a:t>
            </a:r>
            <a:endParaRPr lang="en-CA" dirty="0"/>
          </a:p>
        </p:txBody>
      </p:sp>
      <p:pic>
        <p:nvPicPr>
          <p:cNvPr id="19458" name="Picture 2" descr="http://www.terminartors.com/files/artworks/3/0/7/3076/Millet_Jean-Francois-Retreat_from_the_Storm.jpg"/>
          <p:cNvPicPr>
            <a:picLocks noChangeAspect="1" noChangeArrowheads="1"/>
          </p:cNvPicPr>
          <p:nvPr/>
        </p:nvPicPr>
        <p:blipFill>
          <a:blip r:embed="rId2" cstate="print"/>
          <a:srcRect/>
          <a:stretch>
            <a:fillRect/>
          </a:stretch>
        </p:blipFill>
        <p:spPr bwMode="auto">
          <a:xfrm>
            <a:off x="2915816" y="1556792"/>
            <a:ext cx="3572204" cy="4392488"/>
          </a:xfrm>
          <a:prstGeom prst="rect">
            <a:avLst/>
          </a:prstGeom>
          <a:noFill/>
        </p:spPr>
      </p:pic>
      <p:sp>
        <p:nvSpPr>
          <p:cNvPr id="6" name="TextBox 5"/>
          <p:cNvSpPr txBox="1"/>
          <p:nvPr/>
        </p:nvSpPr>
        <p:spPr>
          <a:xfrm>
            <a:off x="3059832" y="5949280"/>
            <a:ext cx="3457293" cy="646331"/>
          </a:xfrm>
          <a:prstGeom prst="rect">
            <a:avLst/>
          </a:prstGeom>
          <a:noFill/>
        </p:spPr>
        <p:txBody>
          <a:bodyPr wrap="none" rtlCol="0">
            <a:spAutoFit/>
          </a:bodyPr>
          <a:lstStyle/>
          <a:p>
            <a:pPr algn="r"/>
            <a:r>
              <a:rPr lang="en-US" dirty="0" smtClean="0"/>
              <a:t>Retreat from the Storm, ca 1846</a:t>
            </a:r>
          </a:p>
          <a:p>
            <a:pPr algn="r"/>
            <a:r>
              <a:rPr lang="en-US" dirty="0" smtClean="0"/>
              <a:t>Jean-Francois Millet</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a:t>
            </a:r>
            <a:br>
              <a:rPr lang="en-US" dirty="0" smtClean="0"/>
            </a:br>
            <a:r>
              <a:rPr lang="en-US" dirty="0" smtClean="0"/>
              <a:t>“low-key”</a:t>
            </a:r>
            <a:endParaRPr lang="en-CA" dirty="0"/>
          </a:p>
        </p:txBody>
      </p:sp>
      <p:pic>
        <p:nvPicPr>
          <p:cNvPr id="20482" name="Picture 2" descr="[Delacroix.jpg]"/>
          <p:cNvPicPr>
            <a:picLocks noChangeAspect="1" noChangeArrowheads="1"/>
          </p:cNvPicPr>
          <p:nvPr/>
        </p:nvPicPr>
        <p:blipFill>
          <a:blip r:embed="rId2" cstate="print"/>
          <a:srcRect/>
          <a:stretch>
            <a:fillRect/>
          </a:stretch>
        </p:blipFill>
        <p:spPr bwMode="auto">
          <a:xfrm>
            <a:off x="2915816" y="1700808"/>
            <a:ext cx="3384376" cy="4151501"/>
          </a:xfrm>
          <a:prstGeom prst="rect">
            <a:avLst/>
          </a:prstGeom>
          <a:noFill/>
        </p:spPr>
      </p:pic>
      <p:sp>
        <p:nvSpPr>
          <p:cNvPr id="5" name="TextBox 4"/>
          <p:cNvSpPr txBox="1"/>
          <p:nvPr/>
        </p:nvSpPr>
        <p:spPr>
          <a:xfrm>
            <a:off x="2699792" y="5805264"/>
            <a:ext cx="3588611" cy="646331"/>
          </a:xfrm>
          <a:prstGeom prst="rect">
            <a:avLst/>
          </a:prstGeom>
          <a:noFill/>
        </p:spPr>
        <p:txBody>
          <a:bodyPr wrap="none" rtlCol="0">
            <a:spAutoFit/>
          </a:bodyPr>
          <a:lstStyle/>
          <a:p>
            <a:pPr algn="r"/>
            <a:r>
              <a:rPr lang="en-US" dirty="0" smtClean="0"/>
              <a:t>The Abduction of Rebecca, 1846</a:t>
            </a:r>
          </a:p>
          <a:p>
            <a:pPr algn="r"/>
            <a:r>
              <a:rPr lang="en-US" dirty="0" smtClean="0"/>
              <a:t>Eugene Delacroix</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a:t>
            </a:r>
            <a:br>
              <a:rPr lang="en-US" dirty="0" smtClean="0"/>
            </a:br>
            <a:r>
              <a:rPr lang="en-US" dirty="0" smtClean="0"/>
              <a:t>“high-key”</a:t>
            </a:r>
            <a:endParaRPr lang="en-CA" dirty="0"/>
          </a:p>
        </p:txBody>
      </p:sp>
      <p:pic>
        <p:nvPicPr>
          <p:cNvPr id="21506" name="Picture 2" descr="[Monet.jpg]"/>
          <p:cNvPicPr>
            <a:picLocks noChangeAspect="1" noChangeArrowheads="1"/>
          </p:cNvPicPr>
          <p:nvPr/>
        </p:nvPicPr>
        <p:blipFill>
          <a:blip r:embed="rId2" cstate="print"/>
          <a:srcRect/>
          <a:stretch>
            <a:fillRect/>
          </a:stretch>
        </p:blipFill>
        <p:spPr bwMode="auto">
          <a:xfrm>
            <a:off x="1835696" y="1628800"/>
            <a:ext cx="5700632" cy="4104456"/>
          </a:xfrm>
          <a:prstGeom prst="rect">
            <a:avLst/>
          </a:prstGeom>
          <a:noFill/>
        </p:spPr>
      </p:pic>
      <p:sp>
        <p:nvSpPr>
          <p:cNvPr id="5" name="TextBox 4"/>
          <p:cNvSpPr txBox="1"/>
          <p:nvPr/>
        </p:nvSpPr>
        <p:spPr>
          <a:xfrm>
            <a:off x="3059832" y="5733256"/>
            <a:ext cx="4468083" cy="646331"/>
          </a:xfrm>
          <a:prstGeom prst="rect">
            <a:avLst/>
          </a:prstGeom>
          <a:noFill/>
        </p:spPr>
        <p:txBody>
          <a:bodyPr wrap="none" rtlCol="0">
            <a:spAutoFit/>
          </a:bodyPr>
          <a:lstStyle/>
          <a:p>
            <a:pPr algn="r"/>
            <a:r>
              <a:rPr lang="en-US" dirty="0" smtClean="0"/>
              <a:t>Haystacks (Effect of Snow and Sun), 1891</a:t>
            </a:r>
          </a:p>
          <a:p>
            <a:pPr algn="r"/>
            <a:r>
              <a:rPr lang="en-US" dirty="0" smtClean="0"/>
              <a:t>Claude Monet</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65</TotalTime>
  <Words>658</Words>
  <Application>Microsoft Office PowerPoint</Application>
  <PresentationFormat>On-screen Show (4:3)</PresentationFormat>
  <Paragraphs>49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Foundry</vt:lpstr>
      <vt:lpstr>Value and Tone</vt:lpstr>
      <vt:lpstr>WHAT?</vt:lpstr>
      <vt:lpstr>WHERE?</vt:lpstr>
      <vt:lpstr>WHEN?</vt:lpstr>
      <vt:lpstr>WHY?</vt:lpstr>
      <vt:lpstr>EXAMPLES:  “low-key”</vt:lpstr>
      <vt:lpstr>EXAMPLES: “low-key”</vt:lpstr>
      <vt:lpstr>EXAMPLES: “low-key”</vt:lpstr>
      <vt:lpstr>EXAMPLES: “high-key”</vt:lpstr>
      <vt:lpstr>EXAMPLES: “high-key”</vt:lpstr>
      <vt:lpstr>EXAMPLE</vt:lpstr>
      <vt:lpstr>EXAMPLE</vt:lpstr>
      <vt:lpstr>EXAMPLE: atmospheric perspective</vt:lpstr>
      <vt:lpstr>TONE</vt:lpstr>
      <vt:lpstr>ASSIGNMENT</vt:lpstr>
      <vt:lpstr>ASSIGNMENT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and Tone</dc:title>
  <dc:creator>Steph</dc:creator>
  <cp:lastModifiedBy>Steph</cp:lastModifiedBy>
  <cp:revision>7</cp:revision>
  <dcterms:created xsi:type="dcterms:W3CDTF">2011-03-14T22:50:49Z</dcterms:created>
  <dcterms:modified xsi:type="dcterms:W3CDTF">2011-03-14T23:56:18Z</dcterms:modified>
</cp:coreProperties>
</file>